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282" r:id="rId2"/>
    <p:sldId id="285" r:id="rId3"/>
    <p:sldId id="279" r:id="rId4"/>
    <p:sldId id="283" r:id="rId5"/>
    <p:sldId id="281" r:id="rId6"/>
  </p:sldIdLst>
  <p:sldSz cx="6858000" cy="9144000" type="screen4x3"/>
  <p:notesSz cx="9926638" cy="6797675"/>
  <p:embeddedFontLst>
    <p:embeddedFont>
      <p:font typeface="AR P丸ゴシック体E" panose="020F0900000000000000" pitchFamily="50" charset="-128"/>
      <p:regular r:id="rId8"/>
    </p:embeddedFont>
    <p:embeddedFont>
      <p:font typeface="AR P丸ゴシック体M" panose="020F0600000000000000" pitchFamily="50" charset="-128"/>
      <p:regular r:id="rId9"/>
    </p:embeddedFont>
    <p:embeddedFont>
      <p:font typeface="AR P教科書体M" panose="03000600000000000000" pitchFamily="66" charset="-128"/>
      <p:regular r:id="rId10"/>
    </p:embeddedFont>
    <p:embeddedFont>
      <p:font typeface="AR P明朝体U" panose="02020A00000000000000" pitchFamily="18" charset="-128"/>
      <p:regular r:id="rId11"/>
    </p:embeddedFont>
    <p:embeddedFont>
      <p:font typeface="ARゴシック体S" panose="020B0A09000000000000" pitchFamily="49" charset="-128"/>
      <p:regular r:id="rId12"/>
    </p:embeddedFont>
    <p:embeddedFont>
      <p:font typeface="AR丸ゴシック体M" panose="020F0609000000000000" pitchFamily="49" charset="-128"/>
      <p:regular r:id="rId13"/>
    </p:embeddedFont>
    <p:embeddedFont>
      <p:font typeface="AR明朝体U" panose="02020A09000000000000" pitchFamily="17" charset="-128"/>
      <p:regular r:id="rId14"/>
    </p:embeddedFont>
    <p:embeddedFont>
      <p:font typeface="ＤＦ特太ゴシック体" panose="020B0509000000000000" pitchFamily="49" charset="-128"/>
      <p:regular r:id="rId15"/>
    </p:embeddedFont>
    <p:embeddedFont>
      <p:font typeface="ＤＦ平成ゴシック体W5" panose="020B0509000000000000" pitchFamily="49" charset="-128"/>
      <p:regular r:id="rId16"/>
    </p:embeddedFont>
    <p:embeddedFont>
      <p:font typeface="ＤＨＰ平成ゴシックW5" panose="020B0500000000000000" pitchFamily="50" charset="-128"/>
      <p:regular r:id="rId17"/>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EFE5D5"/>
    <a:srgbClr val="00FF00"/>
    <a:srgbClr val="0000FF"/>
    <a:srgbClr val="00FFFF"/>
    <a:srgbClr val="FFFF99"/>
    <a:srgbClr val="4F6228"/>
    <a:srgbClr val="FF6600"/>
    <a:srgbClr val="FF66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2986" autoAdjust="0"/>
  </p:normalViewPr>
  <p:slideViewPr>
    <p:cSldViewPr>
      <p:cViewPr varScale="1">
        <p:scale>
          <a:sx n="48" d="100"/>
          <a:sy n="48" d="100"/>
        </p:scale>
        <p:origin x="2412" y="54"/>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8"/>
            <a:ext cx="4301544" cy="339883"/>
          </a:xfrm>
          <a:prstGeom prst="rect">
            <a:avLst/>
          </a:prstGeom>
        </p:spPr>
        <p:txBody>
          <a:bodyPr vert="horz" lIns="92001" tIns="45998" rIns="92001" bIns="45998"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801" y="8"/>
            <a:ext cx="4301544" cy="339883"/>
          </a:xfrm>
          <a:prstGeom prst="rect">
            <a:avLst/>
          </a:prstGeom>
        </p:spPr>
        <p:txBody>
          <a:bodyPr vert="horz" lIns="92001" tIns="45998" rIns="92001" bIns="45998" rtlCol="0"/>
          <a:lstStyle>
            <a:lvl1pPr algn="r">
              <a:defRPr sz="1200"/>
            </a:lvl1pPr>
          </a:lstStyle>
          <a:p>
            <a:fld id="{FB760F96-0124-484F-9ED5-10DB63F2123F}" type="datetimeFigureOut">
              <a:rPr kumimoji="1" lang="ja-JP" altLang="en-US" smtClean="0"/>
              <a:t>2026/6/23</a:t>
            </a:fld>
            <a:endParaRPr kumimoji="1" lang="ja-JP" altLang="en-US"/>
          </a:p>
        </p:txBody>
      </p:sp>
      <p:sp>
        <p:nvSpPr>
          <p:cNvPr id="4" name="スライド イメージ プレースホルダー 3"/>
          <p:cNvSpPr>
            <a:spLocks noGrp="1" noRot="1" noChangeAspect="1"/>
          </p:cNvSpPr>
          <p:nvPr>
            <p:ph type="sldImg" idx="2"/>
          </p:nvPr>
        </p:nvSpPr>
        <p:spPr>
          <a:xfrm>
            <a:off x="4008438" y="512763"/>
            <a:ext cx="1909762" cy="2546350"/>
          </a:xfrm>
          <a:prstGeom prst="rect">
            <a:avLst/>
          </a:prstGeom>
          <a:noFill/>
          <a:ln w="12700">
            <a:solidFill>
              <a:prstClr val="black"/>
            </a:solidFill>
          </a:ln>
        </p:spPr>
        <p:txBody>
          <a:bodyPr vert="horz" lIns="92001" tIns="45998" rIns="92001" bIns="45998" rtlCol="0" anchor="ctr"/>
          <a:lstStyle/>
          <a:p>
            <a:endParaRPr lang="ja-JP" altLang="en-US"/>
          </a:p>
        </p:txBody>
      </p:sp>
      <p:sp>
        <p:nvSpPr>
          <p:cNvPr id="5" name="ノート プレースホルダー 4"/>
          <p:cNvSpPr>
            <a:spLocks noGrp="1"/>
          </p:cNvSpPr>
          <p:nvPr>
            <p:ph type="body" sz="quarter" idx="3"/>
          </p:nvPr>
        </p:nvSpPr>
        <p:spPr>
          <a:xfrm>
            <a:off x="992665" y="3228902"/>
            <a:ext cx="7941310" cy="3058953"/>
          </a:xfrm>
          <a:prstGeom prst="rect">
            <a:avLst/>
          </a:prstGeom>
        </p:spPr>
        <p:txBody>
          <a:bodyPr vert="horz" lIns="92001" tIns="45998" rIns="92001" bIns="459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6456620"/>
            <a:ext cx="4301544" cy="339883"/>
          </a:xfrm>
          <a:prstGeom prst="rect">
            <a:avLst/>
          </a:prstGeom>
        </p:spPr>
        <p:txBody>
          <a:bodyPr vert="horz" lIns="92001" tIns="45998" rIns="92001" bIns="4599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801" y="6456620"/>
            <a:ext cx="4301544" cy="339883"/>
          </a:xfrm>
          <a:prstGeom prst="rect">
            <a:avLst/>
          </a:prstGeom>
        </p:spPr>
        <p:txBody>
          <a:bodyPr vert="horz" lIns="92001" tIns="45998" rIns="92001" bIns="45998" rtlCol="0" anchor="b"/>
          <a:lstStyle>
            <a:lvl1pPr algn="r">
              <a:defRPr sz="1200"/>
            </a:lvl1pPr>
          </a:lstStyle>
          <a:p>
            <a:fld id="{16A985DB-0493-4BCE-9C2B-6AEB30DC8ADD}" type="slidenum">
              <a:rPr kumimoji="1" lang="ja-JP" altLang="en-US" smtClean="0"/>
              <a:t>‹#›</a:t>
            </a:fld>
            <a:endParaRPr kumimoji="1" lang="ja-JP" altLang="en-US"/>
          </a:p>
        </p:txBody>
      </p:sp>
    </p:spTree>
    <p:extLst>
      <p:ext uri="{BB962C8B-B14F-4D97-AF65-F5344CB8AC3E}">
        <p14:creationId xmlns:p14="http://schemas.microsoft.com/office/powerpoint/2010/main" val="12354672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6A985DB-0493-4BCE-9C2B-6AEB30DC8ADD}" type="slidenum">
              <a:rPr kumimoji="1" lang="ja-JP" altLang="en-US" smtClean="0"/>
              <a:t>1</a:t>
            </a:fld>
            <a:endParaRPr kumimoji="1" lang="ja-JP" altLang="en-US"/>
          </a:p>
        </p:txBody>
      </p:sp>
    </p:spTree>
    <p:extLst>
      <p:ext uri="{BB962C8B-B14F-4D97-AF65-F5344CB8AC3E}">
        <p14:creationId xmlns:p14="http://schemas.microsoft.com/office/powerpoint/2010/main" val="84320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6A985DB-0493-4BCE-9C2B-6AEB30DC8ADD}" type="slidenum">
              <a:rPr kumimoji="1" lang="ja-JP" altLang="en-US" smtClean="0"/>
              <a:t>2</a:t>
            </a:fld>
            <a:endParaRPr kumimoji="1" lang="ja-JP" altLang="en-US"/>
          </a:p>
        </p:txBody>
      </p:sp>
    </p:spTree>
    <p:extLst>
      <p:ext uri="{BB962C8B-B14F-4D97-AF65-F5344CB8AC3E}">
        <p14:creationId xmlns:p14="http://schemas.microsoft.com/office/powerpoint/2010/main" val="41082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6A985DB-0493-4BCE-9C2B-6AEB30DC8ADD}" type="slidenum">
              <a:rPr kumimoji="1" lang="ja-JP" altLang="en-US" smtClean="0"/>
              <a:t>4</a:t>
            </a:fld>
            <a:endParaRPr kumimoji="1" lang="ja-JP" altLang="en-US"/>
          </a:p>
        </p:txBody>
      </p:sp>
    </p:spTree>
    <p:extLst>
      <p:ext uri="{BB962C8B-B14F-4D97-AF65-F5344CB8AC3E}">
        <p14:creationId xmlns:p14="http://schemas.microsoft.com/office/powerpoint/2010/main" val="386648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568"/>
            <a:ext cx="5829300" cy="1960033"/>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3918595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76952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5"/>
            <a:ext cx="1543050" cy="7802033"/>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342900" y="366185"/>
            <a:ext cx="4514850" cy="7802033"/>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3663305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150882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5875867"/>
            <a:ext cx="5829300" cy="1816100"/>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111722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412693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189567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200483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24489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4067"/>
            <a:ext cx="2256235" cy="154940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4049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800"/>
            <a:ext cx="4114800" cy="755651"/>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F8D7A9-9B3C-45FB-A465-2722F2D1E029}" type="datetimeFigureOut">
              <a:rPr kumimoji="1" lang="ja-JP" altLang="en-US" smtClean="0"/>
              <a:t>2026/6/23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156951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0FF8D7A9-9B3C-45FB-A465-2722F2D1E029}" type="datetimeFigureOut">
              <a:rPr kumimoji="1" lang="ja-JP" altLang="en-US" smtClean="0"/>
              <a:t>2026/6/23</a:t>
            </a:fld>
            <a:endParaRPr kumimoji="1" lang="ja-JP" altLang="en-US"/>
          </a:p>
        </p:txBody>
      </p:sp>
      <p:sp>
        <p:nvSpPr>
          <p:cNvPr id="5" name="フッター プレースホルダー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74B43E7-DB66-4583-8BC6-3130E461C535}" type="slidenum">
              <a:rPr kumimoji="1" lang="ja-JP" altLang="en-US" smtClean="0"/>
              <a:t>‹#›</a:t>
            </a:fld>
            <a:endParaRPr kumimoji="1" lang="ja-JP" altLang="en-US"/>
          </a:p>
        </p:txBody>
      </p:sp>
    </p:spTree>
    <p:extLst>
      <p:ext uri="{BB962C8B-B14F-4D97-AF65-F5344CB8AC3E}">
        <p14:creationId xmlns:p14="http://schemas.microsoft.com/office/powerpoint/2010/main" val="256129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8" name="正方形/長方形 37"/>
          <p:cNvSpPr/>
          <p:nvPr/>
        </p:nvSpPr>
        <p:spPr>
          <a:xfrm>
            <a:off x="0" y="8153951"/>
            <a:ext cx="6870769" cy="1036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AR P丸ゴシック体M" panose="020F0600000000000000" pitchFamily="50" charset="-128"/>
              <a:ea typeface="AR P丸ゴシック体M" panose="020F0600000000000000" pitchFamily="50" charset="-128"/>
            </a:endParaRPr>
          </a:p>
        </p:txBody>
      </p:sp>
      <p:sp>
        <p:nvSpPr>
          <p:cNvPr id="50" name="正方形/長方形 49"/>
          <p:cNvSpPr/>
          <p:nvPr/>
        </p:nvSpPr>
        <p:spPr>
          <a:xfrm>
            <a:off x="3616525" y="8153951"/>
            <a:ext cx="316532" cy="103678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bg1"/>
                </a:solidFill>
                <a:latin typeface="AR P丸ゴシック体M" panose="020F0600000000000000" pitchFamily="50" charset="-128"/>
                <a:ea typeface="AR P丸ゴシック体M" panose="020F0600000000000000" pitchFamily="50" charset="-128"/>
              </a:rPr>
              <a:t>問い合わせ先</a:t>
            </a:r>
          </a:p>
        </p:txBody>
      </p:sp>
      <p:sp>
        <p:nvSpPr>
          <p:cNvPr id="9" name="正方形/長方形 8"/>
          <p:cNvSpPr/>
          <p:nvPr/>
        </p:nvSpPr>
        <p:spPr>
          <a:xfrm>
            <a:off x="3933057" y="8153951"/>
            <a:ext cx="2952328" cy="969496"/>
          </a:xfrm>
          <a:prstGeom prst="rect">
            <a:avLst/>
          </a:prstGeom>
        </p:spPr>
        <p:txBody>
          <a:bodyPr wrap="square">
            <a:spAutoFit/>
          </a:bodyPr>
          <a:lstStyle/>
          <a:p>
            <a:r>
              <a:rPr lang="ja-JP" altLang="en-US" sz="1200" b="1" dirty="0">
                <a:latin typeface="AR P丸ゴシック体M" panose="020F0600000000000000" pitchFamily="50" charset="-128"/>
                <a:ea typeface="AR P丸ゴシック体M" panose="020F0600000000000000" pitchFamily="50" charset="-128"/>
              </a:rPr>
              <a:t>青森県立名久井農業高等学校</a:t>
            </a:r>
            <a:endParaRPr lang="en-US" altLang="ja-JP" sz="1200" b="1" dirty="0">
              <a:latin typeface="AR P丸ゴシック体M" panose="020F0600000000000000" pitchFamily="50" charset="-128"/>
              <a:ea typeface="AR P丸ゴシック体M" panose="020F0600000000000000" pitchFamily="50" charset="-128"/>
            </a:endParaRPr>
          </a:p>
          <a:p>
            <a:r>
              <a:rPr lang="en-US" altLang="ja-JP" sz="1200" b="1" dirty="0">
                <a:latin typeface="AR P丸ゴシック体M" panose="020F0600000000000000" pitchFamily="50" charset="-128"/>
                <a:ea typeface="AR P丸ゴシック体M" panose="020F0600000000000000" pitchFamily="50" charset="-128"/>
              </a:rPr>
              <a:t> </a:t>
            </a:r>
            <a:r>
              <a:rPr lang="ja-JP" altLang="en-US" sz="1200" b="1" dirty="0">
                <a:latin typeface="AR P丸ゴシック体M" panose="020F0600000000000000" pitchFamily="50" charset="-128"/>
                <a:ea typeface="AR P丸ゴシック体M" panose="020F0600000000000000" pitchFamily="50" charset="-128"/>
              </a:rPr>
              <a:t>アグリチャレンジ大賞　事務局</a:t>
            </a:r>
            <a:endParaRPr lang="en-US" altLang="ja-JP" sz="1200" b="1" dirty="0">
              <a:latin typeface="AR P丸ゴシック体M" panose="020F0600000000000000" pitchFamily="50" charset="-128"/>
              <a:ea typeface="AR P丸ゴシック体M" panose="020F0600000000000000" pitchFamily="50" charset="-128"/>
            </a:endParaRPr>
          </a:p>
          <a:p>
            <a:r>
              <a:rPr lang="ja-JP" altLang="en-US" sz="1050" b="1" dirty="0">
                <a:latin typeface="AR P丸ゴシック体M" panose="020F0600000000000000" pitchFamily="50" charset="-128"/>
                <a:ea typeface="AR P丸ゴシック体M" panose="020F0600000000000000" pitchFamily="50" charset="-128"/>
              </a:rPr>
              <a:t>〒</a:t>
            </a:r>
            <a:r>
              <a:rPr lang="en-US" altLang="ja-JP" sz="1050" b="1" dirty="0">
                <a:latin typeface="AR P丸ゴシック体M" panose="020F0600000000000000" pitchFamily="50" charset="-128"/>
                <a:ea typeface="AR P丸ゴシック体M" panose="020F0600000000000000" pitchFamily="50" charset="-128"/>
              </a:rPr>
              <a:t>039-0502</a:t>
            </a:r>
          </a:p>
          <a:p>
            <a:r>
              <a:rPr lang="ja-JP" altLang="en-US" sz="1050" b="1" dirty="0">
                <a:latin typeface="AR P丸ゴシック体M" panose="020F0600000000000000" pitchFamily="50" charset="-128"/>
                <a:ea typeface="AR P丸ゴシック体M" panose="020F0600000000000000" pitchFamily="50" charset="-128"/>
              </a:rPr>
              <a:t>青森県三戸郡南部町大字下名久井字下諏訪平１</a:t>
            </a:r>
            <a:endParaRPr lang="en-US" altLang="ja-JP" sz="1050" b="1" dirty="0">
              <a:latin typeface="AR P丸ゴシック体M" panose="020F0600000000000000" pitchFamily="50" charset="-128"/>
              <a:ea typeface="AR P丸ゴシック体M" panose="020F0600000000000000" pitchFamily="50" charset="-128"/>
            </a:endParaRPr>
          </a:p>
          <a:p>
            <a:r>
              <a:rPr lang="en-US" altLang="ja-JP" sz="1200" b="1" dirty="0">
                <a:latin typeface="AR P丸ゴシック体M" panose="020F0600000000000000" pitchFamily="50" charset="-128"/>
                <a:ea typeface="AR P丸ゴシック体M" panose="020F0600000000000000" pitchFamily="50" charset="-128"/>
              </a:rPr>
              <a:t>TEL:0178-76-2215/FAX</a:t>
            </a:r>
            <a:r>
              <a:rPr lang="ja-JP" altLang="en-US" sz="1200" b="1" dirty="0">
                <a:latin typeface="AR P丸ゴシック体M" panose="020F0600000000000000" pitchFamily="50" charset="-128"/>
                <a:ea typeface="AR P丸ゴシック体M" panose="020F0600000000000000" pitchFamily="50" charset="-128"/>
              </a:rPr>
              <a:t>：</a:t>
            </a:r>
            <a:r>
              <a:rPr lang="en-US" altLang="ja-JP" sz="1200" b="1" dirty="0">
                <a:latin typeface="AR P丸ゴシック体M" panose="020F0600000000000000" pitchFamily="50" charset="-128"/>
                <a:ea typeface="AR P丸ゴシック体M" panose="020F0600000000000000" pitchFamily="50" charset="-128"/>
              </a:rPr>
              <a:t>0178-76-2234</a:t>
            </a:r>
          </a:p>
        </p:txBody>
      </p:sp>
      <p:sp>
        <p:nvSpPr>
          <p:cNvPr id="53" name="正方形/長方形 52"/>
          <p:cNvSpPr/>
          <p:nvPr/>
        </p:nvSpPr>
        <p:spPr>
          <a:xfrm>
            <a:off x="-243408" y="-7481"/>
            <a:ext cx="7344816" cy="3139321"/>
          </a:xfrm>
          <a:prstGeom prst="rect">
            <a:avLst/>
          </a:prstGeom>
          <a:noFill/>
        </p:spPr>
        <p:txBody>
          <a:bodyPr wrap="square">
            <a:spAutoFit/>
          </a:bodyPr>
          <a:lstStyle/>
          <a:p>
            <a:pPr lvl="0" algn="ctr"/>
            <a:r>
              <a:rPr lang="ja-JP" altLang="en-US" sz="2400" dirty="0">
                <a:solidFill>
                  <a:srgbClr val="FFFF00"/>
                </a:solidFill>
                <a:effectLst>
                  <a:glow rad="101600">
                    <a:schemeClr val="tx1">
                      <a:lumMod val="95000"/>
                      <a:lumOff val="5000"/>
                    </a:schemeClr>
                  </a:glow>
                </a:effectLst>
                <a:latin typeface="AR P丸ゴシック体E" panose="020F0900000000000000" pitchFamily="50" charset="-128"/>
                <a:ea typeface="AR P丸ゴシック体E" panose="020F0900000000000000" pitchFamily="50" charset="-128"/>
              </a:rPr>
              <a:t>第</a:t>
            </a:r>
            <a:r>
              <a:rPr lang="en-US" altLang="ja-JP" sz="2400" dirty="0">
                <a:solidFill>
                  <a:srgbClr val="FFFF00"/>
                </a:solidFill>
                <a:effectLst>
                  <a:glow rad="101600">
                    <a:schemeClr val="tx1">
                      <a:lumMod val="95000"/>
                      <a:lumOff val="5000"/>
                    </a:schemeClr>
                  </a:glow>
                </a:effectLst>
                <a:latin typeface="AR P丸ゴシック体E" panose="020F0900000000000000" pitchFamily="50" charset="-128"/>
                <a:ea typeface="AR P丸ゴシック体E" panose="020F0900000000000000" pitchFamily="50" charset="-128"/>
              </a:rPr>
              <a:t>17</a:t>
            </a:r>
            <a:r>
              <a:rPr lang="ja-JP" altLang="en-US" sz="2400" dirty="0">
                <a:solidFill>
                  <a:srgbClr val="FFFF00"/>
                </a:solidFill>
                <a:effectLst>
                  <a:glow rad="101600">
                    <a:schemeClr val="tx1">
                      <a:lumMod val="95000"/>
                      <a:lumOff val="5000"/>
                    </a:schemeClr>
                  </a:glow>
                </a:effectLst>
                <a:latin typeface="AR P丸ゴシック体E" panose="020F0900000000000000" pitchFamily="50" charset="-128"/>
                <a:ea typeface="AR P丸ゴシック体E" panose="020F0900000000000000" pitchFamily="50" charset="-128"/>
              </a:rPr>
              <a:t>回 食と科学のコンテスト</a:t>
            </a:r>
            <a:endParaRPr lang="en-US" altLang="ja-JP" sz="2400" dirty="0">
              <a:solidFill>
                <a:srgbClr val="FFFF00"/>
              </a:solidFill>
              <a:effectLst>
                <a:glow rad="101600">
                  <a:schemeClr val="tx1">
                    <a:lumMod val="95000"/>
                    <a:lumOff val="5000"/>
                  </a:schemeClr>
                </a:glow>
              </a:effectLst>
              <a:latin typeface="AR P丸ゴシック体E" panose="020F0900000000000000" pitchFamily="50" charset="-128"/>
              <a:ea typeface="AR P丸ゴシック体E" panose="020F0900000000000000" pitchFamily="50" charset="-128"/>
            </a:endParaRPr>
          </a:p>
          <a:p>
            <a:pPr lvl="0" algn="ctr"/>
            <a:r>
              <a:rPr lang="ja-JP" altLang="en-US" sz="5300" dirty="0">
                <a:solidFill>
                  <a:schemeClr val="bg1"/>
                </a:solidFill>
                <a:effectLst>
                  <a:glow rad="101600">
                    <a:schemeClr val="tx1"/>
                  </a:glow>
                </a:effectLst>
                <a:latin typeface="AR明朝体U" panose="02020A09000000000000" pitchFamily="17" charset="-128"/>
                <a:ea typeface="AR明朝体U" panose="02020A09000000000000" pitchFamily="17" charset="-128"/>
              </a:rPr>
              <a:t>アグリチャレンジ大賞</a:t>
            </a:r>
            <a:endParaRPr lang="en-US" altLang="ja-JP" sz="5300" dirty="0">
              <a:solidFill>
                <a:schemeClr val="bg1"/>
              </a:solidFill>
              <a:effectLst>
                <a:glow rad="101600">
                  <a:schemeClr val="tx1"/>
                </a:glow>
              </a:effectLst>
              <a:latin typeface="AR明朝体U" panose="02020A09000000000000" pitchFamily="17" charset="-128"/>
              <a:ea typeface="AR明朝体U" panose="02020A09000000000000" pitchFamily="17" charset="-128"/>
            </a:endParaRPr>
          </a:p>
          <a:p>
            <a:pPr algn="ctr"/>
            <a:r>
              <a:rPr lang="ja-JP" altLang="en-US" sz="9600" dirty="0">
                <a:solidFill>
                  <a:srgbClr val="FFFF99"/>
                </a:solidFill>
                <a:effectLst>
                  <a:glow rad="101600">
                    <a:schemeClr val="tx1"/>
                  </a:glow>
                </a:effectLst>
                <a:latin typeface="ＤＦ特太ゴシック体" panose="020B0509000000000000" pitchFamily="49" charset="-128"/>
                <a:ea typeface="ＤＦ特太ゴシック体" panose="020B0509000000000000" pitchFamily="49" charset="-128"/>
              </a:rPr>
              <a:t>挑戦者募集</a:t>
            </a:r>
            <a:endParaRPr lang="en-US" altLang="ja-JP" sz="9600" dirty="0">
              <a:solidFill>
                <a:srgbClr val="FFFF99"/>
              </a:solidFill>
              <a:effectLst>
                <a:glow rad="101600">
                  <a:schemeClr val="tx1"/>
                </a:glow>
              </a:effectLst>
              <a:latin typeface="ＤＦ特太ゴシック体" panose="020B0509000000000000" pitchFamily="49" charset="-128"/>
              <a:ea typeface="ＤＦ特太ゴシック体" panose="020B0509000000000000" pitchFamily="49" charset="-128"/>
            </a:endParaRPr>
          </a:p>
          <a:p>
            <a:pPr algn="ctr"/>
            <a:endParaRPr lang="ja-JP" altLang="en-US" sz="2400" dirty="0">
              <a:solidFill>
                <a:schemeClr val="bg1"/>
              </a:solidFill>
              <a:effectLst>
                <a:glow rad="101600">
                  <a:schemeClr val="tx1"/>
                </a:glow>
              </a:effectLst>
              <a:latin typeface="ＤＦ特太ゴシック体" panose="020B0509000000000000" pitchFamily="49" charset="-128"/>
              <a:ea typeface="ＤＦ特太ゴシック体" panose="020B0509000000000000" pitchFamily="49" charset="-128"/>
            </a:endParaRPr>
          </a:p>
        </p:txBody>
      </p:sp>
      <p:sp>
        <p:nvSpPr>
          <p:cNvPr id="20" name="テキスト ボックス 19"/>
          <p:cNvSpPr txBox="1"/>
          <p:nvPr/>
        </p:nvSpPr>
        <p:spPr>
          <a:xfrm>
            <a:off x="404664" y="8205326"/>
            <a:ext cx="3300042" cy="400110"/>
          </a:xfrm>
          <a:prstGeom prst="rect">
            <a:avLst/>
          </a:prstGeom>
          <a:noFill/>
        </p:spPr>
        <p:txBody>
          <a:bodyPr wrap="square" rtlCol="0">
            <a:spAutoFit/>
          </a:bodyPr>
          <a:lstStyle/>
          <a:p>
            <a:r>
              <a:rPr lang="ja-JP" altLang="en-US" sz="2000" spc="-150" dirty="0">
                <a:latin typeface="ＤＦ特太ゴシック体" panose="020B0509000000000000" pitchFamily="49" charset="-128"/>
                <a:ea typeface="ＤＦ特太ゴシック体" panose="020B0509000000000000" pitchFamily="49" charset="-128"/>
              </a:rPr>
              <a:t>青森県立名久井農業高等学校</a:t>
            </a: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591" y="8609245"/>
            <a:ext cx="563295" cy="563295"/>
          </a:xfrm>
          <a:prstGeom prst="rect">
            <a:avLst/>
          </a:prstGeom>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8" y="8713573"/>
            <a:ext cx="1412611" cy="430428"/>
          </a:xfrm>
          <a:prstGeom prst="rect">
            <a:avLst/>
          </a:prstGeom>
          <a:noFill/>
          <a:ln>
            <a:noFill/>
          </a:ln>
        </p:spPr>
      </p:pic>
      <p:pic>
        <p:nvPicPr>
          <p:cNvPr id="8" name="図 7"/>
          <p:cNvPicPr>
            <a:picLocks noChangeAspect="1"/>
          </p:cNvPicPr>
          <p:nvPr/>
        </p:nvPicPr>
        <p:blipFill>
          <a:blip r:embed="rId5"/>
          <a:stretch>
            <a:fillRect/>
          </a:stretch>
        </p:blipFill>
        <p:spPr>
          <a:xfrm>
            <a:off x="1738364" y="8594737"/>
            <a:ext cx="1906660" cy="594082"/>
          </a:xfrm>
          <a:prstGeom prst="rect">
            <a:avLst/>
          </a:prstGeom>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461" y="8218745"/>
            <a:ext cx="254987" cy="37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テキスト ボックス 50"/>
          <p:cNvSpPr txBox="1"/>
          <p:nvPr/>
        </p:nvSpPr>
        <p:spPr>
          <a:xfrm>
            <a:off x="-13718" y="2732312"/>
            <a:ext cx="6899103" cy="707886"/>
          </a:xfrm>
          <a:prstGeom prst="rect">
            <a:avLst/>
          </a:prstGeom>
          <a:noFill/>
          <a:effectLst/>
        </p:spPr>
        <p:txBody>
          <a:bodyPr vert="horz" wrap="square" rtlCol="0" anchor="ctr">
            <a:spAutoFit/>
          </a:bodyPr>
          <a:lstStyle/>
          <a:p>
            <a:pPr algn="ctr"/>
            <a:r>
              <a:rPr kumimoji="1" lang="en-US" altLang="ja-JP" sz="2000" spc="-150" dirty="0">
                <a:solidFill>
                  <a:schemeClr val="bg1"/>
                </a:solidFill>
                <a:effectLst>
                  <a:glow rad="127000">
                    <a:schemeClr val="tx1"/>
                  </a:glow>
                </a:effectLst>
                <a:latin typeface="ＤＦ平成ゴシック体W5" panose="020B0509000000000000" pitchFamily="49" charset="-128"/>
                <a:ea typeface="ＤＦ平成ゴシック体W5" panose="020B0509000000000000" pitchFamily="49" charset="-128"/>
              </a:rPr>
              <a:t>※</a:t>
            </a:r>
            <a:r>
              <a:rPr kumimoji="1" lang="ja-JP" altLang="en-US" sz="2000" spc="-150" dirty="0">
                <a:solidFill>
                  <a:schemeClr val="bg1"/>
                </a:solidFill>
                <a:effectLst>
                  <a:glow rad="127000">
                    <a:schemeClr val="tx1"/>
                  </a:glow>
                </a:effectLst>
                <a:latin typeface="ＤＦ平成ゴシック体W5" panose="020B0509000000000000" pitchFamily="49" charset="-128"/>
                <a:ea typeface="ＤＦ平成ゴシック体W5" panose="020B0509000000000000" pitchFamily="49" charset="-128"/>
              </a:rPr>
              <a:t>詳しくは　</a:t>
            </a:r>
            <a:r>
              <a:rPr lang="ja-JP" altLang="en-US" sz="2000" dirty="0">
                <a:solidFill>
                  <a:srgbClr val="00FF00"/>
                </a:solidFill>
                <a:effectLst>
                  <a:glow rad="101600">
                    <a:srgbClr val="002060"/>
                  </a:glow>
                </a:effectLst>
                <a:latin typeface="AR明朝体U" panose="02020A09000000000000" pitchFamily="17" charset="-128"/>
                <a:ea typeface="AR明朝体U" panose="02020A09000000000000" pitchFamily="17" charset="-128"/>
              </a:rPr>
              <a:t>フード</a:t>
            </a:r>
            <a:r>
              <a:rPr lang="ja-JP" altLang="en-US" sz="2000" dirty="0">
                <a:solidFill>
                  <a:schemeClr val="bg1"/>
                </a:solidFill>
                <a:effectLst>
                  <a:glow rad="101600">
                    <a:srgbClr val="002060"/>
                  </a:glow>
                </a:effectLst>
                <a:latin typeface="AR明朝体U" panose="02020A09000000000000" pitchFamily="17" charset="-128"/>
                <a:ea typeface="AR明朝体U" panose="02020A09000000000000" pitchFamily="17" charset="-128"/>
              </a:rPr>
              <a:t>チャレンジ・</a:t>
            </a:r>
            <a:r>
              <a:rPr lang="ja-JP" altLang="en-US" sz="2000" dirty="0">
                <a:solidFill>
                  <a:srgbClr val="00FFFF"/>
                </a:solidFill>
                <a:effectLst>
                  <a:glow rad="101600">
                    <a:srgbClr val="002060"/>
                  </a:glow>
                </a:effectLst>
                <a:latin typeface="AR明朝体U" panose="02020A09000000000000" pitchFamily="17" charset="-128"/>
                <a:ea typeface="AR明朝体U" panose="02020A09000000000000" pitchFamily="17" charset="-128"/>
              </a:rPr>
              <a:t>サイエンス</a:t>
            </a:r>
            <a:r>
              <a:rPr lang="ja-JP" altLang="en-US" sz="2000" dirty="0">
                <a:solidFill>
                  <a:schemeClr val="bg1"/>
                </a:solidFill>
                <a:effectLst>
                  <a:glow rad="101600">
                    <a:srgbClr val="002060"/>
                  </a:glow>
                </a:effectLst>
                <a:latin typeface="AR明朝体U" panose="02020A09000000000000" pitchFamily="17" charset="-128"/>
                <a:ea typeface="AR明朝体U" panose="02020A09000000000000" pitchFamily="17" charset="-128"/>
              </a:rPr>
              <a:t>チャレンジ</a:t>
            </a:r>
            <a:endParaRPr lang="en-US" altLang="ja-JP" sz="2000" dirty="0">
              <a:solidFill>
                <a:schemeClr val="bg1"/>
              </a:solidFill>
              <a:effectLst>
                <a:glow rad="101600">
                  <a:srgbClr val="002060"/>
                </a:glow>
              </a:effectLst>
              <a:latin typeface="AR明朝体U" panose="02020A09000000000000" pitchFamily="17" charset="-128"/>
              <a:ea typeface="AR明朝体U" panose="02020A09000000000000" pitchFamily="17" charset="-128"/>
            </a:endParaRPr>
          </a:p>
          <a:p>
            <a:pPr algn="ctr"/>
            <a:r>
              <a:rPr kumimoji="1" lang="ja-JP" altLang="en-US" sz="2000" spc="-150" dirty="0">
                <a:solidFill>
                  <a:schemeClr val="bg1"/>
                </a:solidFill>
                <a:effectLst>
                  <a:glow rad="127000">
                    <a:schemeClr val="tx1"/>
                  </a:glow>
                </a:effectLst>
                <a:latin typeface="ＤＦ平成ゴシック体W5" panose="020B0509000000000000" pitchFamily="49" charset="-128"/>
                <a:ea typeface="ＤＦ平成ゴシック体W5" panose="020B0509000000000000" pitchFamily="49" charset="-128"/>
              </a:rPr>
              <a:t>それぞれの募集要項を参照してください。</a:t>
            </a:r>
            <a:endParaRPr kumimoji="1" lang="ja-JP" altLang="en-US" sz="2800" spc="-150" dirty="0">
              <a:solidFill>
                <a:schemeClr val="bg1"/>
              </a:solidFill>
              <a:effectLst>
                <a:glow rad="127000">
                  <a:schemeClr val="tx1"/>
                </a:glow>
              </a:effectLst>
              <a:latin typeface="ＤＦ平成ゴシック体W5" panose="020B0509000000000000" pitchFamily="49" charset="-128"/>
              <a:ea typeface="ＤＦ平成ゴシック体W5" panose="020B0509000000000000" pitchFamily="49" charset="-128"/>
            </a:endParaRPr>
          </a:p>
        </p:txBody>
      </p:sp>
      <p:sp>
        <p:nvSpPr>
          <p:cNvPr id="3" name="楕円 2"/>
          <p:cNvSpPr/>
          <p:nvPr/>
        </p:nvSpPr>
        <p:spPr>
          <a:xfrm>
            <a:off x="5306111" y="6726591"/>
            <a:ext cx="1445809" cy="1445809"/>
          </a:xfrm>
          <a:prstGeom prst="ellipse">
            <a:avLst/>
          </a:prstGeom>
          <a:solidFill>
            <a:srgbClr val="FF0000"/>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ＤＦ特太ゴシック体" panose="020B0509000000000000" pitchFamily="49" charset="-128"/>
                <a:ea typeface="ＤＦ特太ゴシック体" panose="020B0509000000000000" pitchFamily="49" charset="-128"/>
              </a:rPr>
              <a:t>応募締切</a:t>
            </a:r>
            <a:endParaRPr kumimoji="1" lang="en-US" altLang="ja-JP" sz="1600" dirty="0">
              <a:solidFill>
                <a:schemeClr val="bg1"/>
              </a:solidFill>
              <a:latin typeface="ＤＦ特太ゴシック体" panose="020B0509000000000000" pitchFamily="49" charset="-128"/>
              <a:ea typeface="ＤＦ特太ゴシック体" panose="020B0509000000000000" pitchFamily="49" charset="-128"/>
            </a:endParaRPr>
          </a:p>
          <a:p>
            <a:pPr algn="ctr"/>
            <a:r>
              <a:rPr kumimoji="1" lang="en-US" altLang="ja-JP" sz="3200" dirty="0">
                <a:solidFill>
                  <a:schemeClr val="bg1"/>
                </a:solidFill>
                <a:latin typeface="ＤＦ特太ゴシック体" panose="020B0509000000000000" pitchFamily="49" charset="-128"/>
                <a:ea typeface="ＤＦ特太ゴシック体" panose="020B0509000000000000" pitchFamily="49" charset="-128"/>
              </a:rPr>
              <a:t>9/15</a:t>
            </a:r>
          </a:p>
          <a:p>
            <a:pPr algn="ctr"/>
            <a:r>
              <a:rPr lang="ja-JP" altLang="en-US" sz="1400" dirty="0">
                <a:solidFill>
                  <a:schemeClr val="bg1"/>
                </a:solidFill>
                <a:latin typeface="ＤＦ特太ゴシック体" panose="020B0509000000000000" pitchFamily="49" charset="-128"/>
                <a:ea typeface="ＤＦ特太ゴシック体" panose="020B0509000000000000" pitchFamily="49" charset="-128"/>
              </a:rPr>
              <a:t>（火）</a:t>
            </a:r>
            <a:endParaRPr kumimoji="1" lang="ja-JP" altLang="en-US" sz="1400" dirty="0">
              <a:solidFill>
                <a:schemeClr val="bg1"/>
              </a:solidFill>
              <a:latin typeface="ＤＦ特太ゴシック体" panose="020B0509000000000000" pitchFamily="49" charset="-128"/>
              <a:ea typeface="ＤＦ特太ゴシック体" panose="020B0509000000000000" pitchFamily="49" charset="-128"/>
            </a:endParaRPr>
          </a:p>
        </p:txBody>
      </p:sp>
      <p:sp>
        <p:nvSpPr>
          <p:cNvPr id="24" name="テキスト ボックス 23"/>
          <p:cNvSpPr txBox="1"/>
          <p:nvPr/>
        </p:nvSpPr>
        <p:spPr>
          <a:xfrm>
            <a:off x="109295" y="6804248"/>
            <a:ext cx="5063352" cy="1169551"/>
          </a:xfrm>
          <a:prstGeom prst="rect">
            <a:avLst/>
          </a:prstGeom>
          <a:solidFill>
            <a:schemeClr val="bg1"/>
          </a:solidFill>
          <a:effectLst/>
        </p:spPr>
        <p:txBody>
          <a:bodyPr vert="horz" wrap="square" rtlCol="0">
            <a:spAutoFit/>
          </a:bodyPr>
          <a:lstStyle/>
          <a:p>
            <a:r>
              <a:rPr lang="ja-JP" altLang="en-US" sz="1400" b="1" spc="-150" dirty="0">
                <a:effectLst/>
                <a:latin typeface="AR丸ゴシック体M" panose="020F0609000000000000" pitchFamily="49" charset="-128"/>
                <a:ea typeface="AR丸ゴシック体M" panose="020F0609000000000000" pitchFamily="49" charset="-128"/>
              </a:rPr>
              <a:t>　</a:t>
            </a:r>
            <a:r>
              <a:rPr lang="ja-JP" altLang="en-US" sz="1400" b="1" u="sng" spc="-150" dirty="0">
                <a:solidFill>
                  <a:srgbClr val="00FF00"/>
                </a:solidFill>
                <a:latin typeface="AR P明朝体U" panose="02020A00000000000000" pitchFamily="18" charset="-128"/>
                <a:ea typeface="AR P明朝体U" panose="02020A00000000000000" pitchFamily="18" charset="-128"/>
              </a:rPr>
              <a:t>フード</a:t>
            </a:r>
            <a:r>
              <a:rPr lang="ja-JP" altLang="en-US" sz="1400" b="1" u="sng" spc="-150" dirty="0">
                <a:solidFill>
                  <a:srgbClr val="00FF00"/>
                </a:solidFill>
                <a:effectLst/>
                <a:latin typeface="AR P明朝体U" panose="02020A00000000000000" pitchFamily="18" charset="-128"/>
                <a:ea typeface="AR P明朝体U" panose="02020A00000000000000" pitchFamily="18" charset="-128"/>
              </a:rPr>
              <a:t>チャレンジ</a:t>
            </a:r>
            <a:r>
              <a:rPr lang="ja-JP" altLang="en-US" sz="1400" b="1" spc="-150" dirty="0">
                <a:effectLst/>
                <a:latin typeface="AR丸ゴシック体M" panose="020F0609000000000000" pitchFamily="49" charset="-128"/>
                <a:ea typeface="AR丸ゴシック体M" panose="020F0609000000000000" pitchFamily="49" charset="-128"/>
              </a:rPr>
              <a:t>は、課題に沿った創作料理や加工品のアイディアを募集します。インターネットや雑誌等で紹介されている料理を真似るのではなく、自分自身で考えてみましょう。</a:t>
            </a:r>
            <a:endParaRPr lang="en-US" altLang="ja-JP" sz="1400" b="1" spc="-150" dirty="0">
              <a:effectLst/>
              <a:latin typeface="AR丸ゴシック体M" panose="020F0609000000000000" pitchFamily="49" charset="-128"/>
              <a:ea typeface="AR丸ゴシック体M" panose="020F0609000000000000" pitchFamily="49" charset="-128"/>
            </a:endParaRPr>
          </a:p>
          <a:p>
            <a:r>
              <a:rPr lang="ja-JP" altLang="en-US" sz="1400" b="1" spc="-150" dirty="0">
                <a:effectLst/>
                <a:latin typeface="AR丸ゴシック体M" panose="020F0609000000000000" pitchFamily="49" charset="-128"/>
                <a:ea typeface="AR丸ゴシック体M" panose="020F0609000000000000" pitchFamily="49" charset="-128"/>
              </a:rPr>
              <a:t>　</a:t>
            </a:r>
            <a:r>
              <a:rPr lang="ja-JP" altLang="en-US" sz="1400" b="1" u="sng" spc="-150" dirty="0">
                <a:solidFill>
                  <a:srgbClr val="00FFFF"/>
                </a:solidFill>
                <a:effectLst>
                  <a:outerShdw blurRad="38100" dist="38100" dir="2700000" algn="tl">
                    <a:srgbClr val="000000">
                      <a:alpha val="43137"/>
                    </a:srgbClr>
                  </a:outerShdw>
                </a:effectLst>
                <a:latin typeface="AR P明朝体U" panose="02020A00000000000000" pitchFamily="18" charset="-128"/>
                <a:ea typeface="AR P明朝体U" panose="02020A00000000000000" pitchFamily="18" charset="-128"/>
              </a:rPr>
              <a:t>サイエンスチャレンジ</a:t>
            </a:r>
            <a:r>
              <a:rPr lang="ja-JP" altLang="en-US" sz="1400" b="1" spc="-150" dirty="0">
                <a:effectLst/>
                <a:latin typeface="AR丸ゴシック体M" panose="020F0609000000000000" pitchFamily="49" charset="-128"/>
                <a:ea typeface="AR丸ゴシック体M" panose="020F0609000000000000" pitchFamily="49" charset="-128"/>
              </a:rPr>
              <a:t>は、生物や身近な環境について自分で観察・実験してまとめたレポートを募集します。</a:t>
            </a:r>
            <a:endParaRPr lang="en-US" altLang="ja-JP" sz="1400" b="1" spc="-150" dirty="0">
              <a:effectLst/>
              <a:latin typeface="AR丸ゴシック体M" panose="020F0609000000000000" pitchFamily="49" charset="-128"/>
              <a:ea typeface="AR丸ゴシック体M" panose="020F0609000000000000" pitchFamily="49" charset="-128"/>
            </a:endParaRPr>
          </a:p>
        </p:txBody>
      </p:sp>
      <p:pic>
        <p:nvPicPr>
          <p:cNvPr id="4" name="図 3">
            <a:extLst>
              <a:ext uri="{FF2B5EF4-FFF2-40B4-BE49-F238E27FC236}">
                <a16:creationId xmlns:a16="http://schemas.microsoft.com/office/drawing/2014/main" id="{A70DB6D5-972B-F386-7567-DA0853943C72}"/>
              </a:ext>
            </a:extLst>
          </p:cNvPr>
          <p:cNvPicPr>
            <a:picLocks noChangeAspect="1"/>
          </p:cNvPicPr>
          <p:nvPr/>
        </p:nvPicPr>
        <p:blipFill>
          <a:blip r:embed="rId7"/>
          <a:stretch>
            <a:fillRect/>
          </a:stretch>
        </p:blipFill>
        <p:spPr>
          <a:xfrm>
            <a:off x="3620639" y="3497172"/>
            <a:ext cx="2350895" cy="3134526"/>
          </a:xfrm>
          <a:prstGeom prst="rect">
            <a:avLst/>
          </a:prstGeom>
        </p:spPr>
      </p:pic>
      <p:pic>
        <p:nvPicPr>
          <p:cNvPr id="5" name="図 4">
            <a:extLst>
              <a:ext uri="{FF2B5EF4-FFF2-40B4-BE49-F238E27FC236}">
                <a16:creationId xmlns:a16="http://schemas.microsoft.com/office/drawing/2014/main" id="{57065B00-C8EA-E355-A769-94972DC6F002}"/>
              </a:ext>
            </a:extLst>
          </p:cNvPr>
          <p:cNvPicPr>
            <a:picLocks noChangeAspect="1"/>
          </p:cNvPicPr>
          <p:nvPr/>
        </p:nvPicPr>
        <p:blipFill>
          <a:blip r:embed="rId8"/>
          <a:stretch>
            <a:fillRect/>
          </a:stretch>
        </p:blipFill>
        <p:spPr>
          <a:xfrm>
            <a:off x="864559" y="3498336"/>
            <a:ext cx="2344320" cy="3125760"/>
          </a:xfrm>
          <a:prstGeom prst="rect">
            <a:avLst/>
          </a:prstGeom>
        </p:spPr>
      </p:pic>
    </p:spTree>
    <p:extLst>
      <p:ext uri="{BB962C8B-B14F-4D97-AF65-F5344CB8AC3E}">
        <p14:creationId xmlns:p14="http://schemas.microsoft.com/office/powerpoint/2010/main" val="356269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B94EECB-E7B4-0425-226F-D8BF26340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4" y="1277759"/>
            <a:ext cx="6897259" cy="6897259"/>
          </a:xfrm>
          <a:prstGeom prst="rect">
            <a:avLst/>
          </a:prstGeom>
        </p:spPr>
      </p:pic>
      <p:sp>
        <p:nvSpPr>
          <p:cNvPr id="4" name="正方形/長方形 3"/>
          <p:cNvSpPr/>
          <p:nvPr/>
        </p:nvSpPr>
        <p:spPr>
          <a:xfrm>
            <a:off x="-5924" y="-27319"/>
            <a:ext cx="6870769" cy="132352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400" dirty="0">
                <a:latin typeface="+mj-ea"/>
                <a:ea typeface="+mj-ea"/>
              </a:rPr>
              <a:t>中学生の好奇心を耕します</a:t>
            </a:r>
          </a:p>
        </p:txBody>
      </p:sp>
      <p:sp>
        <p:nvSpPr>
          <p:cNvPr id="38" name="正方形/長方形 37"/>
          <p:cNvSpPr/>
          <p:nvPr/>
        </p:nvSpPr>
        <p:spPr>
          <a:xfrm>
            <a:off x="0" y="8153951"/>
            <a:ext cx="6870769" cy="1036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AR P丸ゴシック体M" panose="020F0600000000000000" pitchFamily="50" charset="-128"/>
                <a:ea typeface="AR P丸ゴシック体M" panose="020F0600000000000000" pitchFamily="50" charset="-128"/>
              </a:rPr>
              <a:t>応援します</a:t>
            </a:r>
          </a:p>
        </p:txBody>
      </p:sp>
      <p:sp>
        <p:nvSpPr>
          <p:cNvPr id="50" name="正方形/長方形 49"/>
          <p:cNvSpPr/>
          <p:nvPr/>
        </p:nvSpPr>
        <p:spPr>
          <a:xfrm>
            <a:off x="3616525" y="8153951"/>
            <a:ext cx="333954" cy="103678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latin typeface="AR P丸ゴシック体M" panose="020F0600000000000000" pitchFamily="50" charset="-128"/>
                <a:ea typeface="AR P丸ゴシック体M" panose="020F0600000000000000" pitchFamily="50" charset="-128"/>
              </a:rPr>
              <a:t>問い合わせ先</a:t>
            </a:r>
          </a:p>
        </p:txBody>
      </p:sp>
      <p:sp>
        <p:nvSpPr>
          <p:cNvPr id="9" name="正方形/長方形 8"/>
          <p:cNvSpPr/>
          <p:nvPr/>
        </p:nvSpPr>
        <p:spPr>
          <a:xfrm>
            <a:off x="3950479" y="8153951"/>
            <a:ext cx="2934905" cy="992579"/>
          </a:xfrm>
          <a:prstGeom prst="rect">
            <a:avLst/>
          </a:prstGeom>
        </p:spPr>
        <p:txBody>
          <a:bodyPr wrap="square">
            <a:spAutoFit/>
          </a:bodyPr>
          <a:lstStyle/>
          <a:p>
            <a:r>
              <a:rPr lang="ja-JP" altLang="en-US" sz="1200" b="1" dirty="0">
                <a:latin typeface="AR P丸ゴシック体M" panose="020F0600000000000000" pitchFamily="50" charset="-128"/>
                <a:ea typeface="AR P丸ゴシック体M" panose="020F0600000000000000" pitchFamily="50" charset="-128"/>
              </a:rPr>
              <a:t>青森県立名久井農業高等学校</a:t>
            </a:r>
            <a:endParaRPr lang="en-US" altLang="ja-JP" sz="1200" b="1" dirty="0">
              <a:latin typeface="AR P丸ゴシック体M" panose="020F0600000000000000" pitchFamily="50" charset="-128"/>
              <a:ea typeface="AR P丸ゴシック体M" panose="020F0600000000000000" pitchFamily="50" charset="-128"/>
            </a:endParaRPr>
          </a:p>
          <a:p>
            <a:r>
              <a:rPr lang="en-US" altLang="ja-JP" sz="1200" b="1" dirty="0">
                <a:latin typeface="AR P丸ゴシック体M" panose="020F0600000000000000" pitchFamily="50" charset="-128"/>
                <a:ea typeface="AR P丸ゴシック体M" panose="020F0600000000000000" pitchFamily="50" charset="-128"/>
              </a:rPr>
              <a:t> </a:t>
            </a:r>
            <a:r>
              <a:rPr lang="ja-JP" altLang="en-US" sz="1200" b="1" dirty="0">
                <a:latin typeface="AR P丸ゴシック体M" panose="020F0600000000000000" pitchFamily="50" charset="-128"/>
                <a:ea typeface="AR P丸ゴシック体M" panose="020F0600000000000000" pitchFamily="50" charset="-128"/>
              </a:rPr>
              <a:t>アグリチャレンジ大賞　事務局</a:t>
            </a:r>
            <a:endParaRPr lang="en-US" altLang="ja-JP" sz="1200" b="1" dirty="0">
              <a:latin typeface="AR P丸ゴシック体M" panose="020F0600000000000000" pitchFamily="50" charset="-128"/>
              <a:ea typeface="AR P丸ゴシック体M" panose="020F0600000000000000" pitchFamily="50" charset="-128"/>
            </a:endParaRPr>
          </a:p>
          <a:p>
            <a:r>
              <a:rPr lang="ja-JP" altLang="en-US" sz="1200" b="1" dirty="0">
                <a:latin typeface="AR P丸ゴシック体M" panose="020F0600000000000000" pitchFamily="50" charset="-128"/>
                <a:ea typeface="AR P丸ゴシック体M" panose="020F0600000000000000" pitchFamily="50" charset="-128"/>
              </a:rPr>
              <a:t>〒</a:t>
            </a:r>
            <a:r>
              <a:rPr lang="en-US" altLang="ja-JP" sz="1200" b="1" dirty="0">
                <a:latin typeface="AR P丸ゴシック体M" panose="020F0600000000000000" pitchFamily="50" charset="-128"/>
                <a:ea typeface="AR P丸ゴシック体M" panose="020F0600000000000000" pitchFamily="50" charset="-128"/>
              </a:rPr>
              <a:t>039-0502</a:t>
            </a:r>
          </a:p>
          <a:p>
            <a:r>
              <a:rPr lang="ja-JP" altLang="en-US" sz="1050" b="1" dirty="0">
                <a:latin typeface="AR P丸ゴシック体M" panose="020F0600000000000000" pitchFamily="50" charset="-128"/>
                <a:ea typeface="AR P丸ゴシック体M" panose="020F0600000000000000" pitchFamily="50" charset="-128"/>
              </a:rPr>
              <a:t>青森県三戸郡南部町大字下名久井字下諏訪平１</a:t>
            </a:r>
            <a:endParaRPr lang="en-US" altLang="ja-JP" sz="1050" b="1" dirty="0">
              <a:latin typeface="AR P丸ゴシック体M" panose="020F0600000000000000" pitchFamily="50" charset="-128"/>
              <a:ea typeface="AR P丸ゴシック体M" panose="020F0600000000000000" pitchFamily="50" charset="-128"/>
            </a:endParaRPr>
          </a:p>
          <a:p>
            <a:r>
              <a:rPr lang="en-US" altLang="ja-JP" sz="1200" b="1" dirty="0">
                <a:latin typeface="AR P丸ゴシック体M" panose="020F0600000000000000" pitchFamily="50" charset="-128"/>
                <a:ea typeface="AR P丸ゴシック体M" panose="020F0600000000000000" pitchFamily="50" charset="-128"/>
              </a:rPr>
              <a:t>TEL:0178-76-2215/FAX</a:t>
            </a:r>
            <a:r>
              <a:rPr lang="ja-JP" altLang="en-US" sz="1200" b="1" dirty="0">
                <a:latin typeface="AR P丸ゴシック体M" panose="020F0600000000000000" pitchFamily="50" charset="-128"/>
                <a:ea typeface="AR P丸ゴシック体M" panose="020F0600000000000000" pitchFamily="50" charset="-128"/>
              </a:rPr>
              <a:t>：</a:t>
            </a:r>
            <a:r>
              <a:rPr lang="en-US" altLang="ja-JP" sz="1200" b="1" dirty="0">
                <a:latin typeface="AR P丸ゴシック体M" panose="020F0600000000000000" pitchFamily="50" charset="-128"/>
                <a:ea typeface="AR P丸ゴシック体M" panose="020F0600000000000000" pitchFamily="50" charset="-128"/>
              </a:rPr>
              <a:t>0178-76-2234</a:t>
            </a:r>
          </a:p>
        </p:txBody>
      </p:sp>
      <p:sp>
        <p:nvSpPr>
          <p:cNvPr id="53" name="正方形/長方形 52"/>
          <p:cNvSpPr/>
          <p:nvPr/>
        </p:nvSpPr>
        <p:spPr>
          <a:xfrm>
            <a:off x="0" y="202595"/>
            <a:ext cx="6847185" cy="1107996"/>
          </a:xfrm>
          <a:prstGeom prst="rect">
            <a:avLst/>
          </a:prstGeom>
        </p:spPr>
        <p:txBody>
          <a:bodyPr wrap="square">
            <a:spAutoFit/>
          </a:bodyPr>
          <a:lstStyle/>
          <a:p>
            <a:pPr lvl="0" algn="ctr"/>
            <a:r>
              <a:rPr lang="ja-JP" altLang="en-US" sz="6500" dirty="0">
                <a:solidFill>
                  <a:srgbClr val="FFFF99"/>
                </a:solidFill>
                <a:effectLst>
                  <a:glow rad="101600">
                    <a:schemeClr val="tx1"/>
                  </a:glow>
                </a:effectLst>
                <a:latin typeface="AR P明朝体U" panose="02020A00000000000000" pitchFamily="18" charset="-128"/>
                <a:ea typeface="AR P明朝体U" panose="02020A00000000000000" pitchFamily="18" charset="-128"/>
              </a:rPr>
              <a:t>フードチャレンジ</a:t>
            </a:r>
          </a:p>
        </p:txBody>
      </p:sp>
      <p:sp>
        <p:nvSpPr>
          <p:cNvPr id="20" name="テキスト ボックス 19"/>
          <p:cNvSpPr txBox="1"/>
          <p:nvPr/>
        </p:nvSpPr>
        <p:spPr>
          <a:xfrm>
            <a:off x="404664" y="8205326"/>
            <a:ext cx="3300042" cy="400110"/>
          </a:xfrm>
          <a:prstGeom prst="rect">
            <a:avLst/>
          </a:prstGeom>
          <a:noFill/>
        </p:spPr>
        <p:txBody>
          <a:bodyPr wrap="square" rtlCol="0">
            <a:spAutoFit/>
          </a:bodyPr>
          <a:lstStyle/>
          <a:p>
            <a:r>
              <a:rPr lang="ja-JP" altLang="en-US" sz="2000" spc="-150" dirty="0">
                <a:latin typeface="ＤＦ特太ゴシック体" panose="020B0509000000000000" pitchFamily="49" charset="-128"/>
                <a:ea typeface="ＤＦ特太ゴシック体" panose="020B0509000000000000" pitchFamily="49" charset="-128"/>
              </a:rPr>
              <a:t>青森県立名久井農業高等学校</a:t>
            </a: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591" y="8609245"/>
            <a:ext cx="563295" cy="56329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8" y="8713573"/>
            <a:ext cx="1412611" cy="430428"/>
          </a:xfrm>
          <a:prstGeom prst="rect">
            <a:avLst/>
          </a:prstGeom>
          <a:noFill/>
          <a:ln>
            <a:noFill/>
          </a:ln>
        </p:spPr>
      </p:pic>
      <p:pic>
        <p:nvPicPr>
          <p:cNvPr id="8" name="図 7"/>
          <p:cNvPicPr>
            <a:picLocks noChangeAspect="1"/>
          </p:cNvPicPr>
          <p:nvPr/>
        </p:nvPicPr>
        <p:blipFill>
          <a:blip r:embed="rId6"/>
          <a:stretch>
            <a:fillRect/>
          </a:stretch>
        </p:blipFill>
        <p:spPr>
          <a:xfrm>
            <a:off x="1738364" y="8594737"/>
            <a:ext cx="1906660" cy="594082"/>
          </a:xfrm>
          <a:prstGeom prst="rect">
            <a:avLst/>
          </a:prstGeom>
        </p:spPr>
      </p:pic>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461" y="8218745"/>
            <a:ext cx="254987" cy="37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楕円 16"/>
          <p:cNvSpPr/>
          <p:nvPr/>
        </p:nvSpPr>
        <p:spPr>
          <a:xfrm>
            <a:off x="5306111" y="6726591"/>
            <a:ext cx="1445809" cy="1445809"/>
          </a:xfrm>
          <a:prstGeom prst="ellipse">
            <a:avLst/>
          </a:prstGeom>
          <a:solidFill>
            <a:srgbClr val="FF0000"/>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ＤＦ特太ゴシック体" panose="020B0509000000000000" pitchFamily="49" charset="-128"/>
                <a:ea typeface="ＤＦ特太ゴシック体" panose="020B0509000000000000" pitchFamily="49" charset="-128"/>
              </a:rPr>
              <a:t>応募締切</a:t>
            </a:r>
            <a:endParaRPr kumimoji="1" lang="en-US" altLang="ja-JP" sz="1600" dirty="0">
              <a:solidFill>
                <a:schemeClr val="bg1"/>
              </a:solidFill>
              <a:latin typeface="ＤＦ特太ゴシック体" panose="020B0509000000000000" pitchFamily="49" charset="-128"/>
              <a:ea typeface="ＤＦ特太ゴシック体" panose="020B0509000000000000" pitchFamily="49" charset="-128"/>
            </a:endParaRPr>
          </a:p>
          <a:p>
            <a:pPr algn="ctr"/>
            <a:r>
              <a:rPr kumimoji="1" lang="en-US" altLang="ja-JP" sz="3200" dirty="0">
                <a:solidFill>
                  <a:schemeClr val="bg1"/>
                </a:solidFill>
                <a:latin typeface="ＤＦ特太ゴシック体" panose="020B0509000000000000" pitchFamily="49" charset="-128"/>
                <a:ea typeface="ＤＦ特太ゴシック体" panose="020B0509000000000000" pitchFamily="49" charset="-128"/>
              </a:rPr>
              <a:t>9/15</a:t>
            </a:r>
          </a:p>
          <a:p>
            <a:pPr algn="ctr"/>
            <a:r>
              <a:rPr lang="ja-JP" altLang="en-US" sz="1400" dirty="0">
                <a:solidFill>
                  <a:schemeClr val="bg1"/>
                </a:solidFill>
                <a:latin typeface="ＤＦ特太ゴシック体" panose="020B0509000000000000" pitchFamily="49" charset="-128"/>
                <a:ea typeface="ＤＦ特太ゴシック体" panose="020B0509000000000000" pitchFamily="49" charset="-128"/>
              </a:rPr>
              <a:t>（火）</a:t>
            </a:r>
            <a:endParaRPr kumimoji="1" lang="ja-JP" altLang="en-US" sz="1400" dirty="0">
              <a:solidFill>
                <a:schemeClr val="bg1"/>
              </a:solidFill>
              <a:latin typeface="ＤＦ特太ゴシック体" panose="020B0509000000000000" pitchFamily="49" charset="-128"/>
              <a:ea typeface="ＤＦ特太ゴシック体" panose="020B0509000000000000" pitchFamily="49" charset="-128"/>
            </a:endParaRPr>
          </a:p>
        </p:txBody>
      </p:sp>
      <p:sp>
        <p:nvSpPr>
          <p:cNvPr id="12" name="テキスト ボックス 11">
            <a:extLst>
              <a:ext uri="{FF2B5EF4-FFF2-40B4-BE49-F238E27FC236}">
                <a16:creationId xmlns:a16="http://schemas.microsoft.com/office/drawing/2014/main" id="{A53D88A5-83F6-5FF0-0FCF-AE557CEAC8C5}"/>
              </a:ext>
            </a:extLst>
          </p:cNvPr>
          <p:cNvSpPr txBox="1"/>
          <p:nvPr/>
        </p:nvSpPr>
        <p:spPr>
          <a:xfrm rot="21203190">
            <a:off x="412728" y="4720614"/>
            <a:ext cx="6838301" cy="1077218"/>
          </a:xfrm>
          <a:prstGeom prst="rect">
            <a:avLst/>
          </a:prstGeom>
          <a:noFill/>
        </p:spPr>
        <p:txBody>
          <a:bodyPr wrap="square" rtlCol="0">
            <a:spAutoFit/>
          </a:bodyPr>
          <a:lstStyle/>
          <a:p>
            <a:r>
              <a:rPr kumimoji="1" lang="ja-JP" altLang="en-US" sz="3200" dirty="0">
                <a:effectLst>
                  <a:glow rad="50800">
                    <a:schemeClr val="bg1"/>
                  </a:glow>
                </a:effectLst>
                <a:latin typeface="ARゴシック体S" panose="020B0A09000000000000" pitchFamily="49" charset="-128"/>
                <a:ea typeface="ARゴシック体S" panose="020B0A09000000000000" pitchFamily="49" charset="-128"/>
              </a:rPr>
              <a:t>知らなきゃ損！</a:t>
            </a:r>
            <a:endParaRPr kumimoji="1" lang="en-US" altLang="ja-JP" sz="3200" dirty="0">
              <a:effectLst>
                <a:glow rad="50800">
                  <a:schemeClr val="bg1"/>
                </a:glow>
              </a:effectLst>
              <a:latin typeface="ARゴシック体S" panose="020B0A09000000000000" pitchFamily="49" charset="-128"/>
              <a:ea typeface="ARゴシック体S" panose="020B0A09000000000000" pitchFamily="49" charset="-128"/>
            </a:endParaRPr>
          </a:p>
          <a:p>
            <a:r>
              <a:rPr kumimoji="1" lang="ja-JP" altLang="en-US" sz="3200" dirty="0">
                <a:effectLst>
                  <a:glow rad="50800">
                    <a:schemeClr val="bg1"/>
                  </a:glow>
                </a:effectLst>
                <a:latin typeface="ARゴシック体S" panose="020B0A09000000000000" pitchFamily="49" charset="-128"/>
                <a:ea typeface="ARゴシック体S" panose="020B0A09000000000000" pitchFamily="49" charset="-128"/>
              </a:rPr>
              <a:t>おいしく作って、健康もゲット！</a:t>
            </a:r>
          </a:p>
        </p:txBody>
      </p:sp>
    </p:spTree>
    <p:extLst>
      <p:ext uri="{BB962C8B-B14F-4D97-AF65-F5344CB8AC3E}">
        <p14:creationId xmlns:p14="http://schemas.microsoft.com/office/powerpoint/2010/main" val="145532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74299806"/>
              </p:ext>
            </p:extLst>
          </p:nvPr>
        </p:nvGraphicFramePr>
        <p:xfrm>
          <a:off x="0" y="323528"/>
          <a:ext cx="6857999" cy="8800248"/>
        </p:xfrm>
        <a:graphic>
          <a:graphicData uri="http://schemas.openxmlformats.org/drawingml/2006/table">
            <a:tbl>
              <a:tblPr firstRow="1" bandRow="1">
                <a:tableStyleId>{5C22544A-7EE6-4342-B048-85BDC9FD1C3A}</a:tableStyleId>
              </a:tblPr>
              <a:tblGrid>
                <a:gridCol w="1340768">
                  <a:extLst>
                    <a:ext uri="{9D8B030D-6E8A-4147-A177-3AD203B41FA5}">
                      <a16:colId xmlns:a16="http://schemas.microsoft.com/office/drawing/2014/main" val="3452456962"/>
                    </a:ext>
                  </a:extLst>
                </a:gridCol>
                <a:gridCol w="5517231">
                  <a:extLst>
                    <a:ext uri="{9D8B030D-6E8A-4147-A177-3AD203B41FA5}">
                      <a16:colId xmlns:a16="http://schemas.microsoft.com/office/drawing/2014/main" val="3494380621"/>
                    </a:ext>
                  </a:extLst>
                </a:gridCol>
              </a:tblGrid>
              <a:tr h="35680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mj-ea"/>
                          <a:ea typeface="+mj-ea"/>
                        </a:rPr>
                        <a:t>「フードチャレンジ」募集要項</a:t>
                      </a:r>
                    </a:p>
                  </a:txBody>
                  <a:tcPr anchor="ctr">
                    <a:lnB w="12700" cap="flat" cmpd="sng" algn="ctr">
                      <a:solidFill>
                        <a:schemeClr val="tx1"/>
                      </a:solidFill>
                      <a:prstDash val="solid"/>
                      <a:round/>
                      <a:headEnd type="none" w="med" len="med"/>
                      <a:tailEnd type="none" w="med" len="med"/>
                    </a:lnB>
                    <a:solidFill>
                      <a:srgbClr val="006600"/>
                    </a:solidFill>
                  </a:tcPr>
                </a:tc>
                <a:tc hMerge="1">
                  <a:txBody>
                    <a:bodyPr/>
                    <a:lstStyle/>
                    <a:p>
                      <a:endParaRPr lang="ja-JP" altLang="en-US" sz="1400" b="0" dirty="0">
                        <a:solidFill>
                          <a:srgbClr val="006600"/>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481705"/>
                  </a:ext>
                </a:extLst>
              </a:tr>
              <a:tr h="513924">
                <a:tc>
                  <a:txBody>
                    <a:bodyPr/>
                    <a:lstStyle/>
                    <a:p>
                      <a:pPr algn="dist"/>
                      <a:r>
                        <a:rPr kumimoji="1" lang="ja-JP" altLang="en-US" sz="1400" b="0" dirty="0">
                          <a:solidFill>
                            <a:srgbClr val="003300"/>
                          </a:solidFill>
                        </a:rPr>
                        <a:t>募集対象</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400" b="0" dirty="0">
                          <a:solidFill>
                            <a:srgbClr val="003300"/>
                          </a:solidFill>
                        </a:rPr>
                        <a:t>中学校１～３年生までの個人またはグループ</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4004920"/>
                  </a:ext>
                </a:extLst>
              </a:tr>
              <a:tr h="937156">
                <a:tc>
                  <a:txBody>
                    <a:bodyPr/>
                    <a:lstStyle/>
                    <a:p>
                      <a:pPr algn="dist"/>
                      <a:r>
                        <a:rPr kumimoji="1" lang="ja-JP" altLang="en-US" sz="1400" b="0" dirty="0">
                          <a:solidFill>
                            <a:srgbClr val="003300"/>
                          </a:solidFill>
                        </a:rPr>
                        <a:t>趣旨</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dirty="0">
                          <a:solidFill>
                            <a:srgbClr val="003300"/>
                          </a:solidFill>
                        </a:rPr>
                        <a:t>子どもたちが楽しみながら「食」と「健康」を学び、野菜スイーツづくりを通して体にやさしい食生活への関心を高めることを目的とします。また、身近な食材を工夫することで、「野菜＝苦手」から「野菜＝おいしい！」へと意識を変えるきっかけを目指します。</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706384"/>
                  </a:ext>
                </a:extLst>
              </a:tr>
              <a:tr h="1269695">
                <a:tc>
                  <a:txBody>
                    <a:bodyPr/>
                    <a:lstStyle/>
                    <a:p>
                      <a:pPr algn="dist"/>
                      <a:r>
                        <a:rPr kumimoji="1" lang="ja-JP" altLang="en-US" sz="1400" b="0" dirty="0">
                          <a:solidFill>
                            <a:srgbClr val="003300"/>
                          </a:solidFill>
                        </a:rPr>
                        <a:t>企画内容</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300" b="0" dirty="0">
                          <a:solidFill>
                            <a:srgbClr val="003300"/>
                          </a:solidFill>
                        </a:rPr>
                        <a:t>テーマに沿ったオリジナルの野菜スイーツレシピの考案とします。</a:t>
                      </a:r>
                      <a:endParaRPr kumimoji="1" lang="en-US" altLang="ja-JP" sz="1300" b="0" dirty="0">
                        <a:solidFill>
                          <a:srgbClr val="003300"/>
                        </a:solidFill>
                      </a:endParaRPr>
                    </a:p>
                    <a:p>
                      <a:r>
                        <a:rPr kumimoji="1" lang="ja-JP" altLang="en-US" sz="1300" b="0" dirty="0">
                          <a:solidFill>
                            <a:srgbClr val="003300"/>
                          </a:solidFill>
                        </a:rPr>
                        <a:t>・野菜を使ったスイーツであること</a:t>
                      </a:r>
                      <a:endParaRPr kumimoji="1" lang="en-US" altLang="ja-JP" sz="1300" b="0" dirty="0">
                        <a:solidFill>
                          <a:srgbClr val="003300"/>
                        </a:solidFill>
                      </a:endParaRPr>
                    </a:p>
                    <a:p>
                      <a:r>
                        <a:rPr kumimoji="1" lang="ja-JP" altLang="en-US" sz="1300" b="0" dirty="0">
                          <a:solidFill>
                            <a:srgbClr val="003300"/>
                          </a:solidFill>
                        </a:rPr>
                        <a:t>・健康につながる工夫（栄養バランス、砂糖控えめなど）を取り入れること</a:t>
                      </a:r>
                      <a:endParaRPr kumimoji="1" lang="en-US" altLang="ja-JP" sz="1300" b="0" dirty="0">
                        <a:solidFill>
                          <a:srgbClr val="003300"/>
                        </a:solidFill>
                      </a:endParaRPr>
                    </a:p>
                    <a:p>
                      <a:r>
                        <a:rPr kumimoji="1" lang="ja-JP" altLang="en-US" sz="1300" b="0" dirty="0">
                          <a:solidFill>
                            <a:srgbClr val="003300"/>
                          </a:solidFill>
                        </a:rPr>
                        <a:t>・インターネットや本のレシピをそのまま使わず、自分のアイデアを活かすことあなたならではの自由な発想で、「おいしい」「楽しい」「体にいい」を表現してください。</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6458255"/>
                  </a:ext>
                </a:extLst>
              </a:tr>
              <a:tr h="1995235">
                <a:tc>
                  <a:txBody>
                    <a:bodyPr/>
                    <a:lstStyle/>
                    <a:p>
                      <a:pPr algn="dist"/>
                      <a:r>
                        <a:rPr kumimoji="1" lang="ja-JP" altLang="en-US" sz="1400" b="0" dirty="0">
                          <a:solidFill>
                            <a:srgbClr val="003300"/>
                          </a:solidFill>
                        </a:rPr>
                        <a:t>課題</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i="0" dirty="0">
                          <a:solidFill>
                            <a:srgbClr val="003300"/>
                          </a:solidFill>
                        </a:rPr>
                        <a:t>「えっ！？野菜でスイーツ！？健康もゲット！」をテーマとし、下記の条件をすべて満たすこと</a:t>
                      </a:r>
                      <a:endParaRPr kumimoji="1" lang="en-US" altLang="ja-JP" sz="1400" b="0" i="0" dirty="0">
                        <a:solidFill>
                          <a:srgbClr val="003300"/>
                        </a:solidFill>
                      </a:endParaRPr>
                    </a:p>
                    <a:p>
                      <a:r>
                        <a:rPr kumimoji="1" lang="ja-JP" altLang="en-US" sz="1400" b="0" i="0" dirty="0">
                          <a:solidFill>
                            <a:srgbClr val="003300"/>
                          </a:solidFill>
                        </a:rPr>
                        <a:t>① 野菜を</a:t>
                      </a:r>
                      <a:r>
                        <a:rPr kumimoji="1" lang="en-US" altLang="ja-JP" sz="1400" b="0" i="0" dirty="0">
                          <a:solidFill>
                            <a:srgbClr val="003300"/>
                          </a:solidFill>
                        </a:rPr>
                        <a:t>1</a:t>
                      </a:r>
                      <a:r>
                        <a:rPr kumimoji="1" lang="ja-JP" altLang="en-US" sz="1400" b="0" i="0" dirty="0">
                          <a:solidFill>
                            <a:srgbClr val="003300"/>
                          </a:solidFill>
                        </a:rPr>
                        <a:t>種類以上使用すること</a:t>
                      </a:r>
                      <a:endParaRPr kumimoji="1" lang="en-US" altLang="ja-JP" sz="1400" b="0" i="0" dirty="0">
                        <a:solidFill>
                          <a:srgbClr val="003300"/>
                        </a:solidFill>
                      </a:endParaRPr>
                    </a:p>
                    <a:p>
                      <a:r>
                        <a:rPr kumimoji="1" lang="ja-JP" altLang="en-US" sz="1400" b="0" i="0" dirty="0">
                          <a:solidFill>
                            <a:srgbClr val="003300"/>
                          </a:solidFill>
                        </a:rPr>
                        <a:t>② </a:t>
                      </a:r>
                      <a:r>
                        <a:rPr kumimoji="1" lang="ja-JP" altLang="en-US" sz="1400" b="0" i="0" spc="0" dirty="0">
                          <a:solidFill>
                            <a:srgbClr val="003300"/>
                          </a:solidFill>
                        </a:rPr>
                        <a:t>スイーツとしておいしく食べられる工夫がされていること</a:t>
                      </a:r>
                      <a:endParaRPr kumimoji="1" lang="en-US" altLang="ja-JP" sz="1400" b="0" i="0" spc="0" dirty="0">
                        <a:solidFill>
                          <a:srgbClr val="003300"/>
                        </a:solidFill>
                      </a:endParaRPr>
                    </a:p>
                    <a:p>
                      <a:r>
                        <a:rPr kumimoji="1" lang="ja-JP" altLang="en-US" sz="1400" b="0" i="0" spc="0" dirty="0">
                          <a:solidFill>
                            <a:srgbClr val="003300"/>
                          </a:solidFill>
                        </a:rPr>
                        <a:t>③ 健康を意識したポイントがあること（例：砂糖控えめ、食物繊維アップ、ビタミン豊富 など）</a:t>
                      </a:r>
                      <a:endParaRPr kumimoji="1" lang="en-US" altLang="ja-JP" sz="1400" b="0" i="0" spc="0" dirty="0">
                        <a:solidFill>
                          <a:srgbClr val="003300"/>
                        </a:solidFill>
                      </a:endParaRPr>
                    </a:p>
                    <a:p>
                      <a:r>
                        <a:rPr kumimoji="1" lang="ja-JP" altLang="en-US" sz="1400" b="0" i="0" dirty="0">
                          <a:solidFill>
                            <a:srgbClr val="003300"/>
                          </a:solidFill>
                        </a:rPr>
                        <a:t>④ </a:t>
                      </a:r>
                      <a:r>
                        <a:rPr kumimoji="1" lang="ja-JP" altLang="en-US" sz="1400" b="0" i="0" spc="-150" dirty="0">
                          <a:solidFill>
                            <a:srgbClr val="003300"/>
                          </a:solidFill>
                        </a:rPr>
                        <a:t>レシピは</a:t>
                      </a:r>
                      <a:r>
                        <a:rPr kumimoji="1" lang="en-US" altLang="ja-JP" sz="1400" b="0" i="0" spc="-150" dirty="0">
                          <a:solidFill>
                            <a:srgbClr val="003300"/>
                          </a:solidFill>
                        </a:rPr>
                        <a:t>2</a:t>
                      </a:r>
                      <a:r>
                        <a:rPr kumimoji="1" lang="ja-JP" altLang="en-US" sz="1400" b="0" i="0" spc="-150" dirty="0">
                          <a:solidFill>
                            <a:srgbClr val="003300"/>
                          </a:solidFill>
                        </a:rPr>
                        <a:t>人前で作り方・分量を明記すること</a:t>
                      </a:r>
                      <a:endParaRPr kumimoji="1" lang="en-US" altLang="ja-JP" sz="1400" b="0" i="0" spc="-150" dirty="0">
                        <a:solidFill>
                          <a:srgbClr val="003300"/>
                        </a:solidFill>
                      </a:endParaRPr>
                    </a:p>
                    <a:p>
                      <a:r>
                        <a:rPr kumimoji="1" lang="ja-JP" altLang="en-US" sz="1400" b="0" i="0" dirty="0">
                          <a:solidFill>
                            <a:srgbClr val="003300"/>
                          </a:solidFill>
                        </a:rPr>
                        <a:t>⑤ 一般家庭で作れる調理方法であること</a:t>
                      </a:r>
                      <a:endParaRPr kumimoji="1" lang="en-US" altLang="ja-JP" sz="1400" b="0" i="0" dirty="0">
                        <a:solidFill>
                          <a:srgbClr val="003300"/>
                        </a:solidFill>
                      </a:endParaRPr>
                    </a:p>
                    <a:p>
                      <a:r>
                        <a:rPr kumimoji="1" lang="ja-JP" altLang="en-US" sz="1400" b="0" i="0" dirty="0">
                          <a:solidFill>
                            <a:srgbClr val="003300"/>
                          </a:solidFill>
                        </a:rPr>
                        <a:t>⑥ 未発表のオリジナル作品であること</a:t>
                      </a:r>
                      <a:endParaRPr kumimoji="1" lang="en-US" altLang="ja-JP" sz="1400" b="0" i="0" dirty="0">
                        <a:solidFill>
                          <a:srgbClr val="0033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3616470"/>
                  </a:ext>
                </a:extLst>
              </a:tr>
              <a:tr h="1148772">
                <a:tc>
                  <a:txBody>
                    <a:bodyPr/>
                    <a:lstStyle/>
                    <a:p>
                      <a:pPr algn="dist"/>
                      <a:r>
                        <a:rPr kumimoji="1" lang="ja-JP" altLang="en-US" sz="1400" b="0" dirty="0">
                          <a:solidFill>
                            <a:srgbClr val="003300"/>
                          </a:solidFill>
                        </a:rPr>
                        <a:t>応募方法</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dirty="0">
                          <a:solidFill>
                            <a:srgbClr val="003300"/>
                          </a:solidFill>
                        </a:rPr>
                        <a:t>下記資料を郵送またはご持参ください。</a:t>
                      </a:r>
                    </a:p>
                    <a:p>
                      <a:r>
                        <a:rPr kumimoji="1" lang="ja-JP" altLang="en-US" sz="1400" b="0" dirty="0">
                          <a:solidFill>
                            <a:srgbClr val="003300"/>
                          </a:solidFill>
                        </a:rPr>
                        <a:t>（１）応募用紙（必要事項を明記）</a:t>
                      </a:r>
                    </a:p>
                    <a:p>
                      <a:r>
                        <a:rPr kumimoji="1" lang="ja-JP" altLang="en-US" sz="1400" b="0" dirty="0">
                          <a:solidFill>
                            <a:srgbClr val="003300"/>
                          </a:solidFill>
                        </a:rPr>
                        <a:t>（２）完成した料理・加工品の写真</a:t>
                      </a:r>
                      <a:endParaRPr kumimoji="1" lang="en-US" altLang="ja-JP" sz="1400" b="0" dirty="0">
                        <a:solidFill>
                          <a:srgbClr val="003300"/>
                        </a:solidFill>
                      </a:endParaRPr>
                    </a:p>
                    <a:p>
                      <a:r>
                        <a:rPr kumimoji="1" lang="ja-JP" altLang="en-US" sz="1400" b="0" dirty="0">
                          <a:solidFill>
                            <a:srgbClr val="003300"/>
                          </a:solidFill>
                        </a:rPr>
                        <a:t>　　  なおフードチャレンジの応募は一人一作品とします。また応募作品</a:t>
                      </a:r>
                      <a:endParaRPr kumimoji="1" lang="en-US" altLang="ja-JP" sz="1400" b="0" dirty="0">
                        <a:solidFill>
                          <a:srgbClr val="003300"/>
                        </a:solidFill>
                      </a:endParaRPr>
                    </a:p>
                    <a:p>
                      <a:r>
                        <a:rPr kumimoji="1" lang="ja-JP" altLang="en-US" sz="1400" b="0" dirty="0">
                          <a:solidFill>
                            <a:srgbClr val="003300"/>
                          </a:solidFill>
                        </a:rPr>
                        <a:t>　</a:t>
                      </a:r>
                      <a:r>
                        <a:rPr kumimoji="1" lang="ja-JP" altLang="en-US" sz="1400" b="0" baseline="0" dirty="0">
                          <a:solidFill>
                            <a:srgbClr val="003300"/>
                          </a:solidFill>
                        </a:rPr>
                        <a:t>     </a:t>
                      </a:r>
                      <a:r>
                        <a:rPr kumimoji="1" lang="ja-JP" altLang="en-US" sz="1400" b="0" dirty="0">
                          <a:solidFill>
                            <a:srgbClr val="003300"/>
                          </a:solidFill>
                        </a:rPr>
                        <a:t>は本校文化祭である「名農祭」にて展示する予定です。</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2348076"/>
                  </a:ext>
                </a:extLst>
              </a:tr>
              <a:tr h="302308">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rgbClr val="003300"/>
                          </a:solidFill>
                        </a:rPr>
                        <a:t>応募締切</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400" b="0" dirty="0">
                          <a:solidFill>
                            <a:schemeClr val="tx1"/>
                          </a:solidFill>
                        </a:rPr>
                        <a:t>令和８年９月１５日（火）必着</a:t>
                      </a:r>
                      <a:endParaRPr kumimoji="1" lang="ja-JP" altLang="en-US" sz="1400" b="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741797"/>
                  </a:ext>
                </a:extLst>
              </a:tr>
              <a:tr h="513924">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rgbClr val="003300"/>
                          </a:solidFill>
                        </a:rPr>
                        <a:t>審査・結果発表</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dirty="0">
                          <a:solidFill>
                            <a:srgbClr val="003300"/>
                          </a:solidFill>
                        </a:rPr>
                        <a:t>本校の教員が審査・選考を行います。結果については１０月中旬までに入賞者に対して学校を通して郵便で通知します。</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6493958"/>
                  </a:ext>
                </a:extLst>
              </a:tr>
              <a:tr h="513924">
                <a:tc>
                  <a:txBody>
                    <a:bodyPr/>
                    <a:lstStyle/>
                    <a:p>
                      <a:pPr algn="dist"/>
                      <a:r>
                        <a:rPr kumimoji="1" lang="ja-JP" altLang="en-US" sz="1400" b="0" dirty="0">
                          <a:solidFill>
                            <a:srgbClr val="003300"/>
                          </a:solidFill>
                        </a:rPr>
                        <a:t>表彰</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rgbClr val="003300"/>
                          </a:solidFill>
                        </a:rPr>
                        <a:t>グランプリ１点・奨励賞若干名</a:t>
                      </a:r>
                      <a:endParaRPr kumimoji="1" lang="en-US" altLang="ja-JP" sz="1400" b="0" dirty="0">
                        <a:solidFill>
                          <a:srgbClr val="00330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2989845"/>
                  </a:ext>
                </a:extLst>
              </a:tr>
              <a:tr h="1148772">
                <a:tc>
                  <a:txBody>
                    <a:bodyPr/>
                    <a:lstStyle/>
                    <a:p>
                      <a:pPr algn="dist"/>
                      <a:r>
                        <a:rPr kumimoji="1" lang="ja-JP" altLang="en-US" sz="1400" b="0" dirty="0">
                          <a:solidFill>
                            <a:srgbClr val="003300"/>
                          </a:solidFill>
                        </a:rPr>
                        <a:t>表彰式</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u="sng" dirty="0">
                          <a:solidFill>
                            <a:schemeClr val="tx1"/>
                          </a:solidFill>
                        </a:rPr>
                        <a:t>令和８年１０月３１日（土）</a:t>
                      </a:r>
                      <a:r>
                        <a:rPr kumimoji="1" lang="ja-JP" altLang="en-US" sz="1400" b="0" dirty="0">
                          <a:solidFill>
                            <a:srgbClr val="003300"/>
                          </a:solidFill>
                        </a:rPr>
                        <a:t>、名農祭当日に本校体育館で行う予定です。受賞者のみなさんは、ぜひご出席ください。また入賞作品は新聞、本校ホームページ等で紹介される場合もありますのでご了承ください。中学校名、氏名等の記載を取りやめてほしい場合は、直接本校事務局までご連絡ください。なお詳細は、結果通知の際にご連絡します。</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5978731"/>
                  </a:ext>
                </a:extLst>
              </a:tr>
            </a:tbl>
          </a:graphicData>
        </a:graphic>
      </p:graphicFrame>
      <p:sp>
        <p:nvSpPr>
          <p:cNvPr id="3" name="正方形/長方形 2"/>
          <p:cNvSpPr/>
          <p:nvPr/>
        </p:nvSpPr>
        <p:spPr>
          <a:xfrm>
            <a:off x="40432" y="-70420"/>
            <a:ext cx="6847185" cy="461665"/>
          </a:xfrm>
          <a:prstGeom prst="rect">
            <a:avLst/>
          </a:prstGeom>
        </p:spPr>
        <p:txBody>
          <a:bodyPr wrap="square">
            <a:spAutoFit/>
          </a:bodyPr>
          <a:lstStyle/>
          <a:p>
            <a:pPr lvl="0"/>
            <a:r>
              <a:rPr lang="ja-JP" altLang="en-US" sz="2400" b="1" dirty="0">
                <a:latin typeface="ＤＨＰ平成ゴシックW5" panose="020B0500000000000000" pitchFamily="50" charset="-128"/>
                <a:ea typeface="ＤＨＰ平成ゴシックW5" panose="020B0500000000000000" pitchFamily="50" charset="-128"/>
              </a:rPr>
              <a:t>第</a:t>
            </a:r>
            <a:r>
              <a:rPr lang="en-US" altLang="ja-JP" sz="2400" b="1" dirty="0">
                <a:latin typeface="ＤＨＰ平成ゴシックW5" panose="020B0500000000000000" pitchFamily="50" charset="-128"/>
                <a:ea typeface="ＤＨＰ平成ゴシックW5" panose="020B0500000000000000" pitchFamily="50" charset="-128"/>
              </a:rPr>
              <a:t>17</a:t>
            </a:r>
            <a:r>
              <a:rPr lang="ja-JP" altLang="en-US" sz="2400" b="1" dirty="0">
                <a:latin typeface="ＤＨＰ平成ゴシックW5" panose="020B0500000000000000" pitchFamily="50" charset="-128"/>
                <a:ea typeface="ＤＨＰ平成ゴシックW5" panose="020B0500000000000000" pitchFamily="50" charset="-128"/>
              </a:rPr>
              <a:t>回 食と科学のコンテスト アグリチャレンジ大賞</a:t>
            </a:r>
            <a:endParaRPr lang="en-US" altLang="ja-JP" sz="2400" b="1" dirty="0">
              <a:latin typeface="ＤＨＰ平成ゴシックW5" panose="020B0500000000000000" pitchFamily="50" charset="-128"/>
              <a:ea typeface="ＤＨＰ平成ゴシックW5" panose="020B0500000000000000" pitchFamily="50" charset="-128"/>
            </a:endParaRPr>
          </a:p>
        </p:txBody>
      </p:sp>
    </p:spTree>
    <p:extLst>
      <p:ext uri="{BB962C8B-B14F-4D97-AF65-F5344CB8AC3E}">
        <p14:creationId xmlns:p14="http://schemas.microsoft.com/office/powerpoint/2010/main" val="2766544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924" y="-27319"/>
            <a:ext cx="6870769" cy="13600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400" b="1" dirty="0">
                <a:solidFill>
                  <a:schemeClr val="bg1"/>
                </a:solidFill>
                <a:latin typeface="+mj-ea"/>
                <a:ea typeface="+mj-ea"/>
              </a:rPr>
              <a:t>中学生の好奇心を耕します</a:t>
            </a:r>
          </a:p>
        </p:txBody>
      </p:sp>
      <p:pic>
        <p:nvPicPr>
          <p:cNvPr id="5" name="図 4">
            <a:extLst>
              <a:ext uri="{FF2B5EF4-FFF2-40B4-BE49-F238E27FC236}">
                <a16:creationId xmlns:a16="http://schemas.microsoft.com/office/drawing/2014/main" id="{8E16B0F6-A60F-BF0A-7226-F6187EFD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 y="1321638"/>
            <a:ext cx="6893297" cy="6893297"/>
          </a:xfrm>
          <a:prstGeom prst="rect">
            <a:avLst/>
          </a:prstGeom>
        </p:spPr>
      </p:pic>
      <p:sp>
        <p:nvSpPr>
          <p:cNvPr id="38" name="正方形/長方形 37"/>
          <p:cNvSpPr/>
          <p:nvPr/>
        </p:nvSpPr>
        <p:spPr>
          <a:xfrm>
            <a:off x="0" y="8153951"/>
            <a:ext cx="6870769" cy="1036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AR P丸ゴシック体M" panose="020F0600000000000000" pitchFamily="50" charset="-128"/>
                <a:ea typeface="AR P丸ゴシック体M" panose="020F0600000000000000" pitchFamily="50" charset="-128"/>
              </a:rPr>
              <a:t>応援します</a:t>
            </a:r>
          </a:p>
        </p:txBody>
      </p:sp>
      <p:sp>
        <p:nvSpPr>
          <p:cNvPr id="50" name="正方形/長方形 49"/>
          <p:cNvSpPr/>
          <p:nvPr/>
        </p:nvSpPr>
        <p:spPr>
          <a:xfrm>
            <a:off x="3616525" y="8153951"/>
            <a:ext cx="363519" cy="10367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latin typeface="AR P丸ゴシック体M" panose="020F0600000000000000" pitchFamily="50" charset="-128"/>
                <a:ea typeface="AR P丸ゴシック体M" panose="020F0600000000000000" pitchFamily="50" charset="-128"/>
              </a:rPr>
              <a:t>問い合わせ先</a:t>
            </a:r>
          </a:p>
        </p:txBody>
      </p:sp>
      <p:sp>
        <p:nvSpPr>
          <p:cNvPr id="51" name="テキスト ボックス 50"/>
          <p:cNvSpPr txBox="1"/>
          <p:nvPr/>
        </p:nvSpPr>
        <p:spPr>
          <a:xfrm>
            <a:off x="4629003" y="1885729"/>
            <a:ext cx="677108" cy="4532571"/>
          </a:xfrm>
          <a:prstGeom prst="rect">
            <a:avLst/>
          </a:prstGeom>
          <a:noFill/>
          <a:effectLst>
            <a:glow rad="127000">
              <a:schemeClr val="tx1"/>
            </a:glow>
          </a:effectLst>
        </p:spPr>
        <p:txBody>
          <a:bodyPr vert="eaVert" wrap="square" rtlCol="0">
            <a:spAutoFit/>
          </a:bodyPr>
          <a:lstStyle/>
          <a:p>
            <a:pPr algn="ctr"/>
            <a:r>
              <a:rPr kumimoji="1" lang="ja-JP" altLang="en-US" sz="3200" b="1" spc="-150" dirty="0">
                <a:solidFill>
                  <a:schemeClr val="bg1"/>
                </a:solidFill>
                <a:effectLst>
                  <a:glow rad="127000">
                    <a:schemeClr val="tx1"/>
                  </a:glow>
                </a:effectLst>
                <a:latin typeface="AR P教科書体M" panose="03000600000000000000" pitchFamily="66" charset="-128"/>
                <a:ea typeface="AR P教科書体M" panose="03000600000000000000" pitchFamily="66" charset="-128"/>
              </a:rPr>
              <a:t>身近な不思議を科学しよう。</a:t>
            </a:r>
          </a:p>
        </p:txBody>
      </p:sp>
      <p:sp>
        <p:nvSpPr>
          <p:cNvPr id="9" name="正方形/長方形 8"/>
          <p:cNvSpPr/>
          <p:nvPr/>
        </p:nvSpPr>
        <p:spPr>
          <a:xfrm>
            <a:off x="3980043" y="8153951"/>
            <a:ext cx="2905341" cy="992579"/>
          </a:xfrm>
          <a:prstGeom prst="rect">
            <a:avLst/>
          </a:prstGeom>
        </p:spPr>
        <p:txBody>
          <a:bodyPr wrap="square">
            <a:spAutoFit/>
          </a:bodyPr>
          <a:lstStyle/>
          <a:p>
            <a:r>
              <a:rPr lang="ja-JP" altLang="en-US" sz="1200" b="1" dirty="0">
                <a:latin typeface="AR P丸ゴシック体M" panose="020F0600000000000000" pitchFamily="50" charset="-128"/>
                <a:ea typeface="AR P丸ゴシック体M" panose="020F0600000000000000" pitchFamily="50" charset="-128"/>
              </a:rPr>
              <a:t>青森県立名久井農業高等学校</a:t>
            </a:r>
            <a:endParaRPr lang="en-US" altLang="ja-JP" sz="1200" b="1" dirty="0">
              <a:latin typeface="AR P丸ゴシック体M" panose="020F0600000000000000" pitchFamily="50" charset="-128"/>
              <a:ea typeface="AR P丸ゴシック体M" panose="020F0600000000000000" pitchFamily="50" charset="-128"/>
            </a:endParaRPr>
          </a:p>
          <a:p>
            <a:r>
              <a:rPr lang="en-US" altLang="ja-JP" sz="1200" b="1" dirty="0">
                <a:latin typeface="AR P丸ゴシック体M" panose="020F0600000000000000" pitchFamily="50" charset="-128"/>
                <a:ea typeface="AR P丸ゴシック体M" panose="020F0600000000000000" pitchFamily="50" charset="-128"/>
              </a:rPr>
              <a:t> </a:t>
            </a:r>
            <a:r>
              <a:rPr lang="ja-JP" altLang="en-US" sz="1200" b="1" dirty="0">
                <a:latin typeface="AR P丸ゴシック体M" panose="020F0600000000000000" pitchFamily="50" charset="-128"/>
                <a:ea typeface="AR P丸ゴシック体M" panose="020F0600000000000000" pitchFamily="50" charset="-128"/>
              </a:rPr>
              <a:t>アグリチャレンジ大賞　事務局</a:t>
            </a:r>
            <a:endParaRPr lang="en-US" altLang="ja-JP" sz="1200" b="1" dirty="0">
              <a:latin typeface="AR P丸ゴシック体M" panose="020F0600000000000000" pitchFamily="50" charset="-128"/>
              <a:ea typeface="AR P丸ゴシック体M" panose="020F0600000000000000" pitchFamily="50" charset="-128"/>
            </a:endParaRPr>
          </a:p>
          <a:p>
            <a:r>
              <a:rPr lang="ja-JP" altLang="en-US" sz="1200" b="1" dirty="0">
                <a:latin typeface="AR P丸ゴシック体M" panose="020F0600000000000000" pitchFamily="50" charset="-128"/>
                <a:ea typeface="AR P丸ゴシック体M" panose="020F0600000000000000" pitchFamily="50" charset="-128"/>
              </a:rPr>
              <a:t>〒</a:t>
            </a:r>
            <a:r>
              <a:rPr lang="en-US" altLang="ja-JP" sz="1200" b="1" dirty="0">
                <a:latin typeface="AR P丸ゴシック体M" panose="020F0600000000000000" pitchFamily="50" charset="-128"/>
                <a:ea typeface="AR P丸ゴシック体M" panose="020F0600000000000000" pitchFamily="50" charset="-128"/>
              </a:rPr>
              <a:t>039-0502</a:t>
            </a:r>
          </a:p>
          <a:p>
            <a:r>
              <a:rPr lang="ja-JP" altLang="en-US" sz="1050" b="1" dirty="0">
                <a:latin typeface="AR P丸ゴシック体M" panose="020F0600000000000000" pitchFamily="50" charset="-128"/>
                <a:ea typeface="AR P丸ゴシック体M" panose="020F0600000000000000" pitchFamily="50" charset="-128"/>
              </a:rPr>
              <a:t>青森県三戸郡南部町大字下名久井字下諏訪平１</a:t>
            </a:r>
            <a:endParaRPr lang="en-US" altLang="ja-JP" sz="1050" b="1" dirty="0">
              <a:latin typeface="AR P丸ゴシック体M" panose="020F0600000000000000" pitchFamily="50" charset="-128"/>
              <a:ea typeface="AR P丸ゴシック体M" panose="020F0600000000000000" pitchFamily="50" charset="-128"/>
            </a:endParaRPr>
          </a:p>
          <a:p>
            <a:r>
              <a:rPr lang="en-US" altLang="ja-JP" sz="1200" b="1" dirty="0">
                <a:latin typeface="AR P丸ゴシック体M" panose="020F0600000000000000" pitchFamily="50" charset="-128"/>
                <a:ea typeface="AR P丸ゴシック体M" panose="020F0600000000000000" pitchFamily="50" charset="-128"/>
              </a:rPr>
              <a:t>TEL:0178-76-2215/FAX</a:t>
            </a:r>
            <a:r>
              <a:rPr lang="ja-JP" altLang="en-US" sz="1200" b="1" dirty="0">
                <a:latin typeface="AR P丸ゴシック体M" panose="020F0600000000000000" pitchFamily="50" charset="-128"/>
                <a:ea typeface="AR P丸ゴシック体M" panose="020F0600000000000000" pitchFamily="50" charset="-128"/>
              </a:rPr>
              <a:t>：</a:t>
            </a:r>
            <a:r>
              <a:rPr lang="en-US" altLang="ja-JP" sz="1200" b="1" dirty="0">
                <a:latin typeface="AR P丸ゴシック体M" panose="020F0600000000000000" pitchFamily="50" charset="-128"/>
                <a:ea typeface="AR P丸ゴシック体M" panose="020F0600000000000000" pitchFamily="50" charset="-128"/>
              </a:rPr>
              <a:t>0178-76-2234</a:t>
            </a:r>
          </a:p>
        </p:txBody>
      </p:sp>
      <p:sp>
        <p:nvSpPr>
          <p:cNvPr id="53" name="正方形/長方形 52"/>
          <p:cNvSpPr/>
          <p:nvPr/>
        </p:nvSpPr>
        <p:spPr>
          <a:xfrm>
            <a:off x="17660" y="294317"/>
            <a:ext cx="6847185" cy="861774"/>
          </a:xfrm>
          <a:prstGeom prst="rect">
            <a:avLst/>
          </a:prstGeom>
        </p:spPr>
        <p:txBody>
          <a:bodyPr wrap="square">
            <a:spAutoFit/>
          </a:bodyPr>
          <a:lstStyle/>
          <a:p>
            <a:pPr lvl="0" algn="ctr"/>
            <a:r>
              <a:rPr lang="ja-JP" altLang="en-US" sz="5000" dirty="0">
                <a:solidFill>
                  <a:srgbClr val="00FFFF"/>
                </a:solidFill>
                <a:effectLst>
                  <a:glow rad="101600">
                    <a:srgbClr val="002060"/>
                  </a:glow>
                </a:effectLst>
                <a:latin typeface="AR明朝体U" panose="02020A09000000000000" pitchFamily="17" charset="-128"/>
                <a:ea typeface="AR明朝体U" panose="02020A09000000000000" pitchFamily="17" charset="-128"/>
              </a:rPr>
              <a:t>サイエンス</a:t>
            </a:r>
            <a:r>
              <a:rPr lang="ja-JP" altLang="en-US" sz="5000" dirty="0">
                <a:solidFill>
                  <a:schemeClr val="bg1"/>
                </a:solidFill>
                <a:effectLst>
                  <a:glow rad="101600">
                    <a:srgbClr val="002060"/>
                  </a:glow>
                </a:effectLst>
                <a:latin typeface="AR明朝体U" panose="02020A09000000000000" pitchFamily="17" charset="-128"/>
                <a:ea typeface="AR明朝体U" panose="02020A09000000000000" pitchFamily="17" charset="-128"/>
              </a:rPr>
              <a:t>チ</a:t>
            </a:r>
            <a:r>
              <a:rPr lang="ja-JP" altLang="en-US" sz="4800" dirty="0">
                <a:solidFill>
                  <a:schemeClr val="bg1"/>
                </a:solidFill>
                <a:effectLst>
                  <a:glow rad="101600">
                    <a:srgbClr val="002060"/>
                  </a:glow>
                </a:effectLst>
                <a:latin typeface="AR明朝体U" panose="02020A09000000000000" pitchFamily="17" charset="-128"/>
                <a:ea typeface="AR明朝体U" panose="02020A09000000000000" pitchFamily="17" charset="-128"/>
              </a:rPr>
              <a:t>ャ</a:t>
            </a:r>
            <a:r>
              <a:rPr lang="ja-JP" altLang="en-US" sz="5000" dirty="0">
                <a:solidFill>
                  <a:schemeClr val="bg1"/>
                </a:solidFill>
                <a:effectLst>
                  <a:glow rad="101600">
                    <a:srgbClr val="002060"/>
                  </a:glow>
                </a:effectLst>
                <a:latin typeface="AR明朝体U" panose="02020A09000000000000" pitchFamily="17" charset="-128"/>
                <a:ea typeface="AR明朝体U" panose="02020A09000000000000" pitchFamily="17" charset="-128"/>
              </a:rPr>
              <a:t>レンジ</a:t>
            </a:r>
            <a:endParaRPr lang="en-US" altLang="ja-JP" sz="5000" dirty="0">
              <a:solidFill>
                <a:schemeClr val="bg1"/>
              </a:solidFill>
              <a:effectLst>
                <a:glow rad="101600">
                  <a:srgbClr val="002060"/>
                </a:glow>
              </a:effectLst>
              <a:latin typeface="AR明朝体U" panose="02020A09000000000000" pitchFamily="17" charset="-128"/>
              <a:ea typeface="AR明朝体U" panose="02020A09000000000000" pitchFamily="17" charset="-128"/>
            </a:endParaRPr>
          </a:p>
        </p:txBody>
      </p:sp>
      <p:sp>
        <p:nvSpPr>
          <p:cNvPr id="20" name="テキスト ボックス 19"/>
          <p:cNvSpPr txBox="1"/>
          <p:nvPr/>
        </p:nvSpPr>
        <p:spPr>
          <a:xfrm>
            <a:off x="404664" y="8205326"/>
            <a:ext cx="3300042" cy="400110"/>
          </a:xfrm>
          <a:prstGeom prst="rect">
            <a:avLst/>
          </a:prstGeom>
          <a:noFill/>
        </p:spPr>
        <p:txBody>
          <a:bodyPr wrap="square" rtlCol="0">
            <a:spAutoFit/>
          </a:bodyPr>
          <a:lstStyle/>
          <a:p>
            <a:r>
              <a:rPr lang="ja-JP" altLang="en-US" sz="2000" spc="-150" dirty="0">
                <a:latin typeface="ＤＦ特太ゴシック体" panose="020B0509000000000000" pitchFamily="49" charset="-128"/>
                <a:ea typeface="ＤＦ特太ゴシック体" panose="020B0509000000000000" pitchFamily="49" charset="-128"/>
              </a:rPr>
              <a:t>青森県立名久井農業高等学校</a:t>
            </a: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591" y="8609245"/>
            <a:ext cx="563295" cy="56329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8" y="8713573"/>
            <a:ext cx="1412611" cy="430428"/>
          </a:xfrm>
          <a:prstGeom prst="rect">
            <a:avLst/>
          </a:prstGeom>
          <a:noFill/>
          <a:ln>
            <a:noFill/>
          </a:ln>
        </p:spPr>
      </p:pic>
      <p:pic>
        <p:nvPicPr>
          <p:cNvPr id="8" name="図 7"/>
          <p:cNvPicPr>
            <a:picLocks noChangeAspect="1"/>
          </p:cNvPicPr>
          <p:nvPr/>
        </p:nvPicPr>
        <p:blipFill>
          <a:blip r:embed="rId6"/>
          <a:stretch>
            <a:fillRect/>
          </a:stretch>
        </p:blipFill>
        <p:spPr>
          <a:xfrm>
            <a:off x="1738364" y="8594737"/>
            <a:ext cx="1906660" cy="594082"/>
          </a:xfrm>
          <a:prstGeom prst="rect">
            <a:avLst/>
          </a:prstGeom>
        </p:spPr>
      </p:pic>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461" y="8218745"/>
            <a:ext cx="254987" cy="37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楕円 15"/>
          <p:cNvSpPr/>
          <p:nvPr/>
        </p:nvSpPr>
        <p:spPr>
          <a:xfrm>
            <a:off x="5306111" y="6726591"/>
            <a:ext cx="1445809" cy="1445809"/>
          </a:xfrm>
          <a:prstGeom prst="ellipse">
            <a:avLst/>
          </a:prstGeom>
          <a:solidFill>
            <a:srgbClr val="FF0000"/>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ＤＦ特太ゴシック体" panose="020B0509000000000000" pitchFamily="49" charset="-128"/>
                <a:ea typeface="ＤＦ特太ゴシック体" panose="020B0509000000000000" pitchFamily="49" charset="-128"/>
              </a:rPr>
              <a:t>応募締切</a:t>
            </a:r>
            <a:endParaRPr kumimoji="1" lang="en-US" altLang="ja-JP" sz="1600" dirty="0">
              <a:solidFill>
                <a:schemeClr val="bg1"/>
              </a:solidFill>
              <a:latin typeface="ＤＦ特太ゴシック体" panose="020B0509000000000000" pitchFamily="49" charset="-128"/>
              <a:ea typeface="ＤＦ特太ゴシック体" panose="020B0509000000000000" pitchFamily="49" charset="-128"/>
            </a:endParaRPr>
          </a:p>
          <a:p>
            <a:pPr algn="ctr"/>
            <a:r>
              <a:rPr kumimoji="1" lang="en-US" altLang="ja-JP" sz="3200" dirty="0">
                <a:solidFill>
                  <a:schemeClr val="bg1"/>
                </a:solidFill>
                <a:latin typeface="ＤＦ特太ゴシック体" panose="020B0509000000000000" pitchFamily="49" charset="-128"/>
                <a:ea typeface="ＤＦ特太ゴシック体" panose="020B0509000000000000" pitchFamily="49" charset="-128"/>
              </a:rPr>
              <a:t>9/15</a:t>
            </a:r>
          </a:p>
          <a:p>
            <a:pPr algn="ctr"/>
            <a:r>
              <a:rPr lang="ja-JP" altLang="en-US" sz="1400" dirty="0">
                <a:solidFill>
                  <a:schemeClr val="bg1"/>
                </a:solidFill>
                <a:latin typeface="ＤＦ特太ゴシック体" panose="020B0509000000000000" pitchFamily="49" charset="-128"/>
                <a:ea typeface="ＤＦ特太ゴシック体" panose="020B0509000000000000" pitchFamily="49" charset="-128"/>
              </a:rPr>
              <a:t>（火）</a:t>
            </a:r>
            <a:endParaRPr kumimoji="1" lang="ja-JP" altLang="en-US" sz="1400" dirty="0">
              <a:solidFill>
                <a:schemeClr val="bg1"/>
              </a:solidFill>
              <a:latin typeface="ＤＦ特太ゴシック体" panose="020B0509000000000000" pitchFamily="49" charset="-128"/>
              <a:ea typeface="ＤＦ特太ゴシック体" panose="020B0509000000000000" pitchFamily="49" charset="-128"/>
            </a:endParaRPr>
          </a:p>
        </p:txBody>
      </p:sp>
    </p:spTree>
    <p:extLst>
      <p:ext uri="{BB962C8B-B14F-4D97-AF65-F5344CB8AC3E}">
        <p14:creationId xmlns:p14="http://schemas.microsoft.com/office/powerpoint/2010/main" val="215681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38199" y="0"/>
            <a:ext cx="6847185" cy="1138773"/>
          </a:xfrm>
          <a:prstGeom prst="rect">
            <a:avLst/>
          </a:prstGeom>
        </p:spPr>
        <p:txBody>
          <a:bodyPr wrap="square">
            <a:spAutoFit/>
          </a:bodyPr>
          <a:lstStyle/>
          <a:p>
            <a:pPr lvl="0"/>
            <a:r>
              <a:rPr lang="ja-JP" altLang="en-US" sz="2400" b="1" dirty="0">
                <a:latin typeface="ＤＨＰ平成ゴシックW5" panose="020B0500000000000000" pitchFamily="50" charset="-128"/>
                <a:ea typeface="ＤＨＰ平成ゴシックW5" panose="020B0500000000000000" pitchFamily="50" charset="-128"/>
              </a:rPr>
              <a:t>第</a:t>
            </a:r>
            <a:r>
              <a:rPr lang="en-US" altLang="ja-JP" sz="2400" b="1" dirty="0">
                <a:latin typeface="ＤＨＰ平成ゴシックW5" panose="020B0500000000000000" pitchFamily="50" charset="-128"/>
                <a:ea typeface="ＤＨＰ平成ゴシックW5" panose="020B0500000000000000" pitchFamily="50" charset="-128"/>
              </a:rPr>
              <a:t>17</a:t>
            </a:r>
            <a:r>
              <a:rPr lang="ja-JP" altLang="en-US" sz="2400" b="1" dirty="0">
                <a:latin typeface="ＤＨＰ平成ゴシックW5" panose="020B0500000000000000" pitchFamily="50" charset="-128"/>
                <a:ea typeface="ＤＨＰ平成ゴシックW5" panose="020B0500000000000000" pitchFamily="50" charset="-128"/>
              </a:rPr>
              <a:t>回 食と科学のコンテスト アグリチャレンジ大賞大賞</a:t>
            </a:r>
            <a:endParaRPr lang="en-US" altLang="ja-JP" sz="2400" b="1" dirty="0">
              <a:latin typeface="ＤＨＰ平成ゴシックW5" panose="020B0500000000000000" pitchFamily="50" charset="-128"/>
              <a:ea typeface="ＤＨＰ平成ゴシックW5" panose="020B0500000000000000" pitchFamily="50" charset="-128"/>
            </a:endParaRPr>
          </a:p>
          <a:p>
            <a:pPr lvl="0"/>
            <a:endParaRPr lang="en-US" altLang="ja-JP" sz="2000" b="1" dirty="0">
              <a:solidFill>
                <a:srgbClr val="0070C0"/>
              </a:solidFill>
              <a:effectLst/>
              <a:latin typeface="ＤＨＰ平成ゴシックW5" panose="020B0500000000000000" pitchFamily="50" charset="-128"/>
              <a:ea typeface="ＤＨＰ平成ゴシックW5" panose="020B0500000000000000"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86708619"/>
              </p:ext>
            </p:extLst>
          </p:nvPr>
        </p:nvGraphicFramePr>
        <p:xfrm>
          <a:off x="0" y="459711"/>
          <a:ext cx="6857999" cy="8684289"/>
        </p:xfrm>
        <a:graphic>
          <a:graphicData uri="http://schemas.openxmlformats.org/drawingml/2006/table">
            <a:tbl>
              <a:tblPr firstRow="1" bandRow="1">
                <a:tableStyleId>{5C22544A-7EE6-4342-B048-85BDC9FD1C3A}</a:tableStyleId>
              </a:tblPr>
              <a:tblGrid>
                <a:gridCol w="1340768">
                  <a:extLst>
                    <a:ext uri="{9D8B030D-6E8A-4147-A177-3AD203B41FA5}">
                      <a16:colId xmlns:a16="http://schemas.microsoft.com/office/drawing/2014/main" val="3452456962"/>
                    </a:ext>
                  </a:extLst>
                </a:gridCol>
                <a:gridCol w="5517231">
                  <a:extLst>
                    <a:ext uri="{9D8B030D-6E8A-4147-A177-3AD203B41FA5}">
                      <a16:colId xmlns:a16="http://schemas.microsoft.com/office/drawing/2014/main" val="3494380621"/>
                    </a:ext>
                  </a:extLst>
                </a:gridCol>
              </a:tblGrid>
              <a:tr h="41871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bg1"/>
                          </a:solidFill>
                          <a:latin typeface="+mj-ea"/>
                          <a:ea typeface="+mj-ea"/>
                        </a:rPr>
                        <a:t>「サイエンスチャレンジ」募集要項</a:t>
                      </a:r>
                    </a:p>
                  </a:txBody>
                  <a:tcPr anchor="ctr">
                    <a:lnB w="12700" cap="flat" cmpd="sng" algn="ctr">
                      <a:solidFill>
                        <a:schemeClr val="tx1"/>
                      </a:solidFill>
                      <a:prstDash val="solid"/>
                      <a:round/>
                      <a:headEnd type="none" w="med" len="med"/>
                      <a:tailEnd type="none" w="med" len="med"/>
                    </a:lnB>
                    <a:solidFill>
                      <a:srgbClr val="0070C0"/>
                    </a:solidFill>
                  </a:tcPr>
                </a:tc>
                <a:tc hMerge="1">
                  <a:txBody>
                    <a:bodyPr/>
                    <a:lstStyle/>
                    <a:p>
                      <a:endParaRPr lang="ja-JP" altLang="en-US" sz="1400" b="0" dirty="0">
                        <a:solidFill>
                          <a:srgbClr val="006600"/>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481705"/>
                  </a:ext>
                </a:extLst>
              </a:tr>
              <a:tr h="540580">
                <a:tc>
                  <a:txBody>
                    <a:bodyPr/>
                    <a:lstStyle/>
                    <a:p>
                      <a:pPr algn="dist"/>
                      <a:r>
                        <a:rPr kumimoji="1" lang="ja-JP" altLang="en-US" sz="1400" b="1" dirty="0">
                          <a:solidFill>
                            <a:srgbClr val="0070C0"/>
                          </a:solidFill>
                        </a:rPr>
                        <a:t>募集対象</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400" b="1" dirty="0">
                          <a:solidFill>
                            <a:srgbClr val="0070C0"/>
                          </a:solidFill>
                        </a:rPr>
                        <a:t>中学校１～３年生までの個人またはグループ</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4004920"/>
                  </a:ext>
                </a:extLst>
              </a:tr>
              <a:tr h="540580">
                <a:tc>
                  <a:txBody>
                    <a:bodyPr/>
                    <a:lstStyle/>
                    <a:p>
                      <a:pPr algn="dist"/>
                      <a:r>
                        <a:rPr kumimoji="1" lang="ja-JP" altLang="en-US" sz="1400" b="1" dirty="0">
                          <a:solidFill>
                            <a:srgbClr val="0070C0"/>
                          </a:solidFill>
                        </a:rPr>
                        <a:t>趣旨</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1" dirty="0">
                          <a:solidFill>
                            <a:srgbClr val="0070C0"/>
                          </a:solidFill>
                        </a:rPr>
                        <a:t>未来を担う子どもたちに郷土の自然の面白さや豊かさに気づいてもらうことが目的です。</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706384"/>
                  </a:ext>
                </a:extLst>
              </a:tr>
              <a:tr h="328794">
                <a:tc>
                  <a:txBody>
                    <a:bodyPr/>
                    <a:lstStyle/>
                    <a:p>
                      <a:pPr algn="dist"/>
                      <a:r>
                        <a:rPr kumimoji="1" lang="ja-JP" altLang="en-US" sz="1400" b="1" dirty="0">
                          <a:solidFill>
                            <a:srgbClr val="0070C0"/>
                          </a:solidFill>
                        </a:rPr>
                        <a:t>企画内容</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1" dirty="0">
                          <a:solidFill>
                            <a:srgbClr val="0070C0"/>
                          </a:solidFill>
                        </a:rPr>
                        <a:t>生物や身近な環境について自分で観察・実験してまとめたものとします。</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6458255"/>
                  </a:ext>
                </a:extLst>
              </a:tr>
              <a:tr h="3197605">
                <a:tc>
                  <a:txBody>
                    <a:bodyPr/>
                    <a:lstStyle/>
                    <a:p>
                      <a:pPr algn="dist"/>
                      <a:r>
                        <a:rPr kumimoji="1" lang="ja-JP" altLang="en-US" sz="1400" b="1" dirty="0">
                          <a:solidFill>
                            <a:srgbClr val="0070C0"/>
                          </a:solidFill>
                        </a:rPr>
                        <a:t>応募方法</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1" dirty="0">
                          <a:solidFill>
                            <a:srgbClr val="0070C0"/>
                          </a:solidFill>
                        </a:rPr>
                        <a:t>下記資料を郵送またはご持参ください。</a:t>
                      </a:r>
                    </a:p>
                    <a:p>
                      <a:r>
                        <a:rPr kumimoji="1" lang="ja-JP" altLang="en-US" sz="1400" b="1" dirty="0">
                          <a:solidFill>
                            <a:srgbClr val="0070C0"/>
                          </a:solidFill>
                        </a:rPr>
                        <a:t>（１）応募用紙（必要事項を明記）</a:t>
                      </a:r>
                    </a:p>
                    <a:p>
                      <a:r>
                        <a:rPr kumimoji="1" lang="ja-JP" altLang="en-US" sz="1400" b="1" dirty="0">
                          <a:solidFill>
                            <a:srgbClr val="0070C0"/>
                          </a:solidFill>
                        </a:rPr>
                        <a:t>（２）様式は</a:t>
                      </a:r>
                      <a:r>
                        <a:rPr kumimoji="1" lang="ja-JP" altLang="en-US" sz="1400" b="1" u="none" dirty="0">
                          <a:solidFill>
                            <a:srgbClr val="0070C0"/>
                          </a:solidFill>
                        </a:rPr>
                        <a:t>下記項目を指定</a:t>
                      </a:r>
                      <a:r>
                        <a:rPr kumimoji="1" lang="ja-JP" altLang="en-US" sz="1400" b="1" dirty="0">
                          <a:solidFill>
                            <a:srgbClr val="0070C0"/>
                          </a:solidFill>
                        </a:rPr>
                        <a:t>します。</a:t>
                      </a:r>
                      <a:endParaRPr kumimoji="1" lang="en-US" altLang="ja-JP" sz="1400" b="1" dirty="0">
                        <a:solidFill>
                          <a:srgbClr val="0070C0"/>
                        </a:solidFill>
                      </a:endParaRPr>
                    </a:p>
                    <a:p>
                      <a:r>
                        <a:rPr kumimoji="1" lang="ja-JP" altLang="en-US" sz="1400" b="1" dirty="0">
                          <a:solidFill>
                            <a:srgbClr val="0070C0"/>
                          </a:solidFill>
                        </a:rPr>
                        <a:t>　　①　タイトル（作品の題名）</a:t>
                      </a:r>
                    </a:p>
                    <a:p>
                      <a:r>
                        <a:rPr kumimoji="1" lang="ja-JP" altLang="en-US" sz="1400" b="1" dirty="0">
                          <a:solidFill>
                            <a:srgbClr val="0070C0"/>
                          </a:solidFill>
                        </a:rPr>
                        <a:t>　　②　学校・学年・組・名前</a:t>
                      </a:r>
                    </a:p>
                    <a:p>
                      <a:r>
                        <a:rPr kumimoji="1" lang="ja-JP" altLang="en-US" sz="1400" b="1" dirty="0">
                          <a:solidFill>
                            <a:srgbClr val="0070C0"/>
                          </a:solidFill>
                        </a:rPr>
                        <a:t>　　③　動機（研究のきっかけ・調べたいと思った理由）</a:t>
                      </a:r>
                    </a:p>
                    <a:p>
                      <a:r>
                        <a:rPr kumimoji="1" lang="ja-JP" altLang="en-US" sz="1400" b="1" dirty="0">
                          <a:solidFill>
                            <a:srgbClr val="0070C0"/>
                          </a:solidFill>
                        </a:rPr>
                        <a:t>　　④　研究の方法（道具・材料・進め方）</a:t>
                      </a:r>
                    </a:p>
                    <a:p>
                      <a:r>
                        <a:rPr kumimoji="1" lang="ja-JP" altLang="en-US" sz="1400" b="1" dirty="0">
                          <a:solidFill>
                            <a:srgbClr val="0070C0"/>
                          </a:solidFill>
                        </a:rPr>
                        <a:t>　　⑤　仮説（予想）</a:t>
                      </a:r>
                    </a:p>
                    <a:p>
                      <a:r>
                        <a:rPr kumimoji="1" lang="ja-JP" altLang="en-US" sz="1400" b="1" dirty="0">
                          <a:solidFill>
                            <a:srgbClr val="0070C0"/>
                          </a:solidFill>
                        </a:rPr>
                        <a:t>　　⑥　研究の過程と結果</a:t>
                      </a:r>
                    </a:p>
                    <a:p>
                      <a:r>
                        <a:rPr kumimoji="1" lang="ja-JP" altLang="en-US" sz="1400" b="1" dirty="0">
                          <a:solidFill>
                            <a:srgbClr val="0070C0"/>
                          </a:solidFill>
                        </a:rPr>
                        <a:t>　　⑦　考察・結論（仮説との比較・分かったこと・考えたこと・反省点等）</a:t>
                      </a:r>
                    </a:p>
                    <a:p>
                      <a:r>
                        <a:rPr kumimoji="1" lang="ja-JP" altLang="en-US" sz="1400" b="1" dirty="0">
                          <a:solidFill>
                            <a:srgbClr val="0070C0"/>
                          </a:solidFill>
                        </a:rPr>
                        <a:t>　　⑧　参考文献</a:t>
                      </a:r>
                    </a:p>
                    <a:p>
                      <a:r>
                        <a:rPr kumimoji="1" lang="ja-JP" altLang="en-US" sz="1400" b="1" dirty="0">
                          <a:solidFill>
                            <a:srgbClr val="0070C0"/>
                          </a:solidFill>
                        </a:rPr>
                        <a:t>（３）分量は</a:t>
                      </a:r>
                      <a:r>
                        <a:rPr kumimoji="1" lang="en-US" altLang="ja-JP" sz="1400" b="1" dirty="0">
                          <a:solidFill>
                            <a:srgbClr val="0070C0"/>
                          </a:solidFill>
                        </a:rPr>
                        <a:t>A</a:t>
                      </a:r>
                      <a:r>
                        <a:rPr kumimoji="1" lang="ja-JP" altLang="en-US" sz="1400" b="1" dirty="0">
                          <a:solidFill>
                            <a:srgbClr val="0070C0"/>
                          </a:solidFill>
                        </a:rPr>
                        <a:t>４用紙</a:t>
                      </a:r>
                      <a:r>
                        <a:rPr kumimoji="1" lang="en-US" altLang="ja-JP" sz="1400" b="1" dirty="0">
                          <a:solidFill>
                            <a:srgbClr val="0070C0"/>
                          </a:solidFill>
                        </a:rPr>
                        <a:t>10</a:t>
                      </a:r>
                      <a:r>
                        <a:rPr kumimoji="1" lang="ja-JP" altLang="en-US" sz="1400" b="1" dirty="0">
                          <a:solidFill>
                            <a:srgbClr val="0070C0"/>
                          </a:solidFill>
                        </a:rPr>
                        <a:t>枚以内とする。</a:t>
                      </a:r>
                      <a:endParaRPr kumimoji="1" lang="en-US" altLang="ja-JP" sz="1400" b="1" dirty="0">
                        <a:solidFill>
                          <a:srgbClr val="0070C0"/>
                        </a:solidFill>
                      </a:endParaRPr>
                    </a:p>
                    <a:p>
                      <a:r>
                        <a:rPr kumimoji="1" lang="ja-JP" altLang="en-US" sz="1400" b="1" dirty="0">
                          <a:solidFill>
                            <a:srgbClr val="0070C0"/>
                          </a:solidFill>
                        </a:rPr>
                        <a:t>（４）応募作品は本校の文化祭である「名農祭」にて展示する予定です。</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2348076"/>
                  </a:ext>
                </a:extLst>
              </a:tr>
              <a:tr h="317988">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0070C0"/>
                          </a:solidFill>
                        </a:rPr>
                        <a:t>応募締切</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400" b="1" dirty="0">
                          <a:solidFill>
                            <a:schemeClr val="tx1"/>
                          </a:solidFill>
                        </a:rPr>
                        <a:t>令和８年９月１５日（火）必着</a:t>
                      </a:r>
                      <a:endParaRPr kumimoji="1" lang="ja-JP" altLang="en-US" sz="1400" b="1"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741797"/>
                  </a:ext>
                </a:extLst>
              </a:tr>
              <a:tr h="54058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0070C0"/>
                          </a:solidFill>
                        </a:rPr>
                        <a:t>審査・結果発表</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1" dirty="0">
                          <a:solidFill>
                            <a:srgbClr val="0070C0"/>
                          </a:solidFill>
                        </a:rPr>
                        <a:t>本校の教員が審査・選考を行います。結果については１０月中旬までに入賞者に対して学校を通して郵便で通知します。</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6493958"/>
                  </a:ext>
                </a:extLst>
              </a:tr>
              <a:tr h="540580">
                <a:tc>
                  <a:txBody>
                    <a:bodyPr/>
                    <a:lstStyle/>
                    <a:p>
                      <a:pPr algn="dist"/>
                      <a:r>
                        <a:rPr kumimoji="1" lang="ja-JP" altLang="en-US" sz="1400" b="1" dirty="0">
                          <a:solidFill>
                            <a:srgbClr val="0070C0"/>
                          </a:solidFill>
                        </a:rPr>
                        <a:t>表彰</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0070C0"/>
                          </a:solidFill>
                        </a:rPr>
                        <a:t>グランプリ１点・奨励賞若干名</a:t>
                      </a:r>
                      <a:endParaRPr kumimoji="1" lang="en-US" altLang="ja-JP" sz="1400" b="1" dirty="0">
                        <a:solidFill>
                          <a:srgbClr val="0070C0"/>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2989845"/>
                  </a:ext>
                </a:extLst>
              </a:tr>
              <a:tr h="1208355">
                <a:tc>
                  <a:txBody>
                    <a:bodyPr/>
                    <a:lstStyle/>
                    <a:p>
                      <a:pPr algn="dist"/>
                      <a:r>
                        <a:rPr kumimoji="1" lang="ja-JP" altLang="en-US" sz="1400" b="1" dirty="0">
                          <a:solidFill>
                            <a:srgbClr val="0070C0"/>
                          </a:solidFill>
                        </a:rPr>
                        <a:t>表彰式</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1" u="sng" dirty="0">
                          <a:solidFill>
                            <a:schemeClr val="tx1"/>
                          </a:solidFill>
                        </a:rPr>
                        <a:t>令和８年１０月３１日（土）</a:t>
                      </a:r>
                      <a:r>
                        <a:rPr kumimoji="1" lang="ja-JP" altLang="en-US" sz="1400" b="1" dirty="0">
                          <a:solidFill>
                            <a:srgbClr val="0070C0"/>
                          </a:solidFill>
                        </a:rPr>
                        <a:t>、名農祭当日に本校体育館で行う予定です。受賞者のみなさんは、ぜひご出席ください。また入賞作品は新聞、本校ホームページ等で紹介される場合もありますのでご了承ください。学校名、氏名等の記載を取りやめてほしい場合は、直接本校事務局までご連絡ください。なお詳細は、結果通知の際にご連絡します。</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5978731"/>
                  </a:ext>
                </a:extLst>
              </a:tr>
              <a:tr h="379913">
                <a:tc gridSpan="2">
                  <a:txBody>
                    <a:bodyPr/>
                    <a:lstStyle/>
                    <a:p>
                      <a:pPr algn="ctr"/>
                      <a:r>
                        <a:rPr kumimoji="1" lang="ja-JP" altLang="en-US" sz="1800" b="1" dirty="0">
                          <a:solidFill>
                            <a:schemeClr val="bg1"/>
                          </a:solidFill>
                        </a:rPr>
                        <a:t>研究テーマについて</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70C0"/>
                    </a:solidFill>
                  </a:tcPr>
                </a:tc>
                <a:tc hMerge="1">
                  <a:txBody>
                    <a:bodyPr/>
                    <a:lstStyle/>
                    <a:p>
                      <a:endParaRPr kumimoji="1" lang="ja-JP" altLang="en-US" sz="1400" b="1" dirty="0">
                        <a:solidFill>
                          <a:srgbClr val="0070C0"/>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180213"/>
                  </a:ext>
                </a:extLst>
              </a:tr>
              <a:tr h="670595">
                <a:tc gridSpan="2">
                  <a:txBody>
                    <a:bodyPr/>
                    <a:lstStyle/>
                    <a:p>
                      <a:pPr algn="l"/>
                      <a:r>
                        <a:rPr kumimoji="1" lang="ja-JP" altLang="en-US" sz="1400" b="1" dirty="0">
                          <a:solidFill>
                            <a:srgbClr val="0070C0"/>
                          </a:solidFill>
                        </a:rPr>
                        <a:t>特別難しいテーマに取り組む必要はありません。研究の基本理念は、誰かの役に立つことです。身近な生活に役立つユニークな技術やアイディアを考え、検証してみてください。</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1400" b="1" dirty="0">
                        <a:solidFill>
                          <a:srgbClr val="0070C0"/>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4954480"/>
                  </a:ext>
                </a:extLst>
              </a:tr>
            </a:tbl>
          </a:graphicData>
        </a:graphic>
      </p:graphicFrame>
    </p:spTree>
    <p:extLst>
      <p:ext uri="{BB962C8B-B14F-4D97-AF65-F5344CB8AC3E}">
        <p14:creationId xmlns:p14="http://schemas.microsoft.com/office/powerpoint/2010/main" val="240541482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5132</TotalTime>
  <Words>1110</Words>
  <Application>Microsoft Office PowerPoint</Application>
  <PresentationFormat>画面に合わせる (4:3)</PresentationFormat>
  <Paragraphs>114</Paragraphs>
  <Slides>5</Slides>
  <Notes>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vt:i4>
      </vt:variant>
    </vt:vector>
  </HeadingPairs>
  <TitlesOfParts>
    <vt:vector size="18" baseType="lpstr">
      <vt:lpstr>AR P明朝体U</vt:lpstr>
      <vt:lpstr>ＤＦ平成ゴシック体W5</vt:lpstr>
      <vt:lpstr>ＤＦ特太ゴシック体</vt:lpstr>
      <vt:lpstr>AR P教科書体M</vt:lpstr>
      <vt:lpstr>AR P丸ゴシック体M</vt:lpstr>
      <vt:lpstr>AR明朝体U</vt:lpstr>
      <vt:lpstr>ARゴシック体S</vt:lpstr>
      <vt:lpstr>Arial</vt:lpstr>
      <vt:lpstr>AR P丸ゴシック体E</vt:lpstr>
      <vt:lpstr>ＤＨＰ平成ゴシックW5</vt:lpstr>
      <vt:lpstr>AR丸ゴシック体M</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dc:creator>
  <cp:lastModifiedBy>佐藤　広大</cp:lastModifiedBy>
  <cp:revision>345</cp:revision>
  <cp:lastPrinted>2026-06-22T07:54:51Z</cp:lastPrinted>
  <dcterms:created xsi:type="dcterms:W3CDTF">2017-04-15T03:29:00Z</dcterms:created>
  <dcterms:modified xsi:type="dcterms:W3CDTF">2026-06-23T02:24:11Z</dcterms:modified>
</cp:coreProperties>
</file>